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1" r:id="rId6"/>
    <p:sldId id="262" r:id="rId7"/>
    <p:sldId id="260" r:id="rId8"/>
    <p:sldId id="264" r:id="rId9"/>
    <p:sldId id="265" r:id="rId10"/>
    <p:sldId id="267" r:id="rId11"/>
    <p:sldId id="268" r:id="rId12"/>
    <p:sldId id="269" r:id="rId13"/>
    <p:sldId id="263" r:id="rId14"/>
    <p:sldId id="270" r:id="rId15"/>
    <p:sldId id="271" r:id="rId16"/>
    <p:sldId id="272" r:id="rId17"/>
    <p:sldId id="266" r:id="rId18"/>
    <p:sldId id="273" r:id="rId19"/>
    <p:sldId id="275" r:id="rId20"/>
    <p:sldId id="276" r:id="rId21"/>
    <p:sldId id="277" r:id="rId22"/>
    <p:sldId id="274"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ABE6C1-EA53-3838-CEB3-F390F24AE1BB}" v="348" dt="2023-08-20T14:47:40.568"/>
    <p1510:client id="{DEBDA2B1-4146-DF11-15AB-ACF9072ECC99}" v="659" dt="2023-08-20T16:45:16"/>
    <p1510:client id="{F11178FB-B4C6-421A-AA6F-A5717ADA1D39}" v="290" dt="2023-08-20T14:04:50.2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CA2569-A8B3-42A8-A8D6-C05767622F1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1543DA9-8317-433C-B5CA-92016274028C}">
      <dgm:prSet/>
      <dgm:spPr/>
      <dgm:t>
        <a:bodyPr/>
        <a:lstStyle/>
        <a:p>
          <a:r>
            <a:rPr lang="en-US"/>
            <a:t>In order to solve the shortcomings of conventional news access methods, which demand a large amount of user time and effort, this project aimed to develop a responsive AI speech recognition news app. To get around these limitations, the software retrieves tailored news using voice commands. User-specified terms, sources, and categories are supported.</a:t>
          </a:r>
        </a:p>
      </dgm:t>
    </dgm:pt>
    <dgm:pt modelId="{0A63A863-AA9E-46DF-B653-59743DA86C3C}" type="parTrans" cxnId="{B0F2642B-06EC-43A0-B6DB-9165599E0B55}">
      <dgm:prSet/>
      <dgm:spPr/>
      <dgm:t>
        <a:bodyPr/>
        <a:lstStyle/>
        <a:p>
          <a:endParaRPr lang="en-US"/>
        </a:p>
      </dgm:t>
    </dgm:pt>
    <dgm:pt modelId="{3BF17B1E-9066-43A2-8E86-486BBE65F905}" type="sibTrans" cxnId="{B0F2642B-06EC-43A0-B6DB-9165599E0B55}">
      <dgm:prSet/>
      <dgm:spPr/>
      <dgm:t>
        <a:bodyPr/>
        <a:lstStyle/>
        <a:p>
          <a:endParaRPr lang="en-US"/>
        </a:p>
      </dgm:t>
    </dgm:pt>
    <dgm:pt modelId="{9B1A67AD-8C24-42C9-BEC2-63D13D91CB6A}">
      <dgm:prSet/>
      <dgm:spPr/>
      <dgm:t>
        <a:bodyPr/>
        <a:lstStyle/>
        <a:p>
          <a:r>
            <a:rPr lang="en-US"/>
            <a:t>ReactJS, HTML, and CSS were used to construct the responsive and device-adaptive software. Voice interaction is made possible through speech recognition from Alan AI. Through individualized voice-controlled features, this study demonstrates the viability of a contemporary web-based solution that improves news accessibility and usability.</a:t>
          </a:r>
        </a:p>
      </dgm:t>
    </dgm:pt>
    <dgm:pt modelId="{3C866E31-4846-4E49-9125-534B78F338BE}" type="parTrans" cxnId="{1FD9B213-D9D6-4B8D-9B0C-AFB604FC2023}">
      <dgm:prSet/>
      <dgm:spPr/>
      <dgm:t>
        <a:bodyPr/>
        <a:lstStyle/>
        <a:p>
          <a:endParaRPr lang="en-US"/>
        </a:p>
      </dgm:t>
    </dgm:pt>
    <dgm:pt modelId="{3B623176-BE27-44B4-B4C5-75DEDCCF4E0D}" type="sibTrans" cxnId="{1FD9B213-D9D6-4B8D-9B0C-AFB604FC2023}">
      <dgm:prSet/>
      <dgm:spPr/>
      <dgm:t>
        <a:bodyPr/>
        <a:lstStyle/>
        <a:p>
          <a:endParaRPr lang="en-US"/>
        </a:p>
      </dgm:t>
    </dgm:pt>
    <dgm:pt modelId="{EBAB3446-10A2-42FD-A735-DD46759CD2A6}" type="pres">
      <dgm:prSet presAssocID="{65CA2569-A8B3-42A8-A8D6-C05767622F14}" presName="root" presStyleCnt="0">
        <dgm:presLayoutVars>
          <dgm:dir/>
          <dgm:resizeHandles val="exact"/>
        </dgm:presLayoutVars>
      </dgm:prSet>
      <dgm:spPr/>
    </dgm:pt>
    <dgm:pt modelId="{3EBE6BE5-A84F-401C-B81F-C2AF80B6C04A}" type="pres">
      <dgm:prSet presAssocID="{D1543DA9-8317-433C-B5CA-92016274028C}" presName="compNode" presStyleCnt="0"/>
      <dgm:spPr/>
    </dgm:pt>
    <dgm:pt modelId="{7366142E-5E84-4E52-9277-84D1EDD82FA6}" type="pres">
      <dgm:prSet presAssocID="{D1543DA9-8317-433C-B5CA-92016274028C}" presName="bgRect" presStyleLbl="bgShp" presStyleIdx="0" presStyleCnt="2"/>
      <dgm:spPr/>
    </dgm:pt>
    <dgm:pt modelId="{BE00367D-9322-4BE9-997F-A6B7C4CF137B}" type="pres">
      <dgm:prSet presAssocID="{D1543DA9-8317-433C-B5CA-92016274028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6CD01EF5-2911-4FE2-B419-5C8BA895DFF3}" type="pres">
      <dgm:prSet presAssocID="{D1543DA9-8317-433C-B5CA-92016274028C}" presName="spaceRect" presStyleCnt="0"/>
      <dgm:spPr/>
    </dgm:pt>
    <dgm:pt modelId="{2C86CB22-169D-489C-8BEB-344500C8A8CF}" type="pres">
      <dgm:prSet presAssocID="{D1543DA9-8317-433C-B5CA-92016274028C}" presName="parTx" presStyleLbl="revTx" presStyleIdx="0" presStyleCnt="2">
        <dgm:presLayoutVars>
          <dgm:chMax val="0"/>
          <dgm:chPref val="0"/>
        </dgm:presLayoutVars>
      </dgm:prSet>
      <dgm:spPr/>
    </dgm:pt>
    <dgm:pt modelId="{8E43E7B3-121A-427A-AFEB-8ADB41FE284C}" type="pres">
      <dgm:prSet presAssocID="{3BF17B1E-9066-43A2-8E86-486BBE65F905}" presName="sibTrans" presStyleCnt="0"/>
      <dgm:spPr/>
    </dgm:pt>
    <dgm:pt modelId="{387BF3B7-7105-4266-B042-7B622395A49E}" type="pres">
      <dgm:prSet presAssocID="{9B1A67AD-8C24-42C9-BEC2-63D13D91CB6A}" presName="compNode" presStyleCnt="0"/>
      <dgm:spPr/>
    </dgm:pt>
    <dgm:pt modelId="{58CE2A72-5275-424B-9DDC-26890A26C18C}" type="pres">
      <dgm:prSet presAssocID="{9B1A67AD-8C24-42C9-BEC2-63D13D91CB6A}" presName="bgRect" presStyleLbl="bgShp" presStyleIdx="1" presStyleCnt="2"/>
      <dgm:spPr/>
    </dgm:pt>
    <dgm:pt modelId="{6AD17B63-1C40-4AEA-B6D4-2DBC4FC12623}" type="pres">
      <dgm:prSet presAssocID="{9B1A67AD-8C24-42C9-BEC2-63D13D91CB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9797C791-B2EB-4C5D-B963-29DD4C8022F5}" type="pres">
      <dgm:prSet presAssocID="{9B1A67AD-8C24-42C9-BEC2-63D13D91CB6A}" presName="spaceRect" presStyleCnt="0"/>
      <dgm:spPr/>
    </dgm:pt>
    <dgm:pt modelId="{6126F18F-3BB6-4622-BC0A-EB13F4D3B8FA}" type="pres">
      <dgm:prSet presAssocID="{9B1A67AD-8C24-42C9-BEC2-63D13D91CB6A}" presName="parTx" presStyleLbl="revTx" presStyleIdx="1" presStyleCnt="2">
        <dgm:presLayoutVars>
          <dgm:chMax val="0"/>
          <dgm:chPref val="0"/>
        </dgm:presLayoutVars>
      </dgm:prSet>
      <dgm:spPr/>
    </dgm:pt>
  </dgm:ptLst>
  <dgm:cxnLst>
    <dgm:cxn modelId="{1FD9B213-D9D6-4B8D-9B0C-AFB604FC2023}" srcId="{65CA2569-A8B3-42A8-A8D6-C05767622F14}" destId="{9B1A67AD-8C24-42C9-BEC2-63D13D91CB6A}" srcOrd="1" destOrd="0" parTransId="{3C866E31-4846-4E49-9125-534B78F338BE}" sibTransId="{3B623176-BE27-44B4-B4C5-75DEDCCF4E0D}"/>
    <dgm:cxn modelId="{B8D8D928-543D-465B-8C39-B645B4C0BD47}" type="presOf" srcId="{9B1A67AD-8C24-42C9-BEC2-63D13D91CB6A}" destId="{6126F18F-3BB6-4622-BC0A-EB13F4D3B8FA}" srcOrd="0" destOrd="0" presId="urn:microsoft.com/office/officeart/2018/2/layout/IconVerticalSolidList"/>
    <dgm:cxn modelId="{B0F2642B-06EC-43A0-B6DB-9165599E0B55}" srcId="{65CA2569-A8B3-42A8-A8D6-C05767622F14}" destId="{D1543DA9-8317-433C-B5CA-92016274028C}" srcOrd="0" destOrd="0" parTransId="{0A63A863-AA9E-46DF-B653-59743DA86C3C}" sibTransId="{3BF17B1E-9066-43A2-8E86-486BBE65F905}"/>
    <dgm:cxn modelId="{6C35C630-80FB-4510-92BD-250076207180}" type="presOf" srcId="{65CA2569-A8B3-42A8-A8D6-C05767622F14}" destId="{EBAB3446-10A2-42FD-A735-DD46759CD2A6}" srcOrd="0" destOrd="0" presId="urn:microsoft.com/office/officeart/2018/2/layout/IconVerticalSolidList"/>
    <dgm:cxn modelId="{05FB396A-FE89-40DA-8F8C-3272E6368B52}" type="presOf" srcId="{D1543DA9-8317-433C-B5CA-92016274028C}" destId="{2C86CB22-169D-489C-8BEB-344500C8A8CF}" srcOrd="0" destOrd="0" presId="urn:microsoft.com/office/officeart/2018/2/layout/IconVerticalSolidList"/>
    <dgm:cxn modelId="{33971607-651E-4085-8E3F-395617325F0D}" type="presParOf" srcId="{EBAB3446-10A2-42FD-A735-DD46759CD2A6}" destId="{3EBE6BE5-A84F-401C-B81F-C2AF80B6C04A}" srcOrd="0" destOrd="0" presId="urn:microsoft.com/office/officeart/2018/2/layout/IconVerticalSolidList"/>
    <dgm:cxn modelId="{999DFCA7-94E4-463B-A25D-3ED969F3DF22}" type="presParOf" srcId="{3EBE6BE5-A84F-401C-B81F-C2AF80B6C04A}" destId="{7366142E-5E84-4E52-9277-84D1EDD82FA6}" srcOrd="0" destOrd="0" presId="urn:microsoft.com/office/officeart/2018/2/layout/IconVerticalSolidList"/>
    <dgm:cxn modelId="{A80F81CD-12E0-4EDF-B5D3-074A8B9B742D}" type="presParOf" srcId="{3EBE6BE5-A84F-401C-B81F-C2AF80B6C04A}" destId="{BE00367D-9322-4BE9-997F-A6B7C4CF137B}" srcOrd="1" destOrd="0" presId="urn:microsoft.com/office/officeart/2018/2/layout/IconVerticalSolidList"/>
    <dgm:cxn modelId="{2EABC101-3184-457A-BB9E-1156B5A5D9A7}" type="presParOf" srcId="{3EBE6BE5-A84F-401C-B81F-C2AF80B6C04A}" destId="{6CD01EF5-2911-4FE2-B419-5C8BA895DFF3}" srcOrd="2" destOrd="0" presId="urn:microsoft.com/office/officeart/2018/2/layout/IconVerticalSolidList"/>
    <dgm:cxn modelId="{8211E1F7-24DF-4A9A-8875-4A8995F9E258}" type="presParOf" srcId="{3EBE6BE5-A84F-401C-B81F-C2AF80B6C04A}" destId="{2C86CB22-169D-489C-8BEB-344500C8A8CF}" srcOrd="3" destOrd="0" presId="urn:microsoft.com/office/officeart/2018/2/layout/IconVerticalSolidList"/>
    <dgm:cxn modelId="{CB618B5D-5FA2-4ED3-8148-7B39573F4E6B}" type="presParOf" srcId="{EBAB3446-10A2-42FD-A735-DD46759CD2A6}" destId="{8E43E7B3-121A-427A-AFEB-8ADB41FE284C}" srcOrd="1" destOrd="0" presId="urn:microsoft.com/office/officeart/2018/2/layout/IconVerticalSolidList"/>
    <dgm:cxn modelId="{71477716-F7F4-483A-BF4A-494F4BD02D3E}" type="presParOf" srcId="{EBAB3446-10A2-42FD-A735-DD46759CD2A6}" destId="{387BF3B7-7105-4266-B042-7B622395A49E}" srcOrd="2" destOrd="0" presId="urn:microsoft.com/office/officeart/2018/2/layout/IconVerticalSolidList"/>
    <dgm:cxn modelId="{318C2521-9E39-45DD-99F9-922583EE5F43}" type="presParOf" srcId="{387BF3B7-7105-4266-B042-7B622395A49E}" destId="{58CE2A72-5275-424B-9DDC-26890A26C18C}" srcOrd="0" destOrd="0" presId="urn:microsoft.com/office/officeart/2018/2/layout/IconVerticalSolidList"/>
    <dgm:cxn modelId="{6AC53457-3832-48F1-BA1C-1AD3BB444678}" type="presParOf" srcId="{387BF3B7-7105-4266-B042-7B622395A49E}" destId="{6AD17B63-1C40-4AEA-B6D4-2DBC4FC12623}" srcOrd="1" destOrd="0" presId="urn:microsoft.com/office/officeart/2018/2/layout/IconVerticalSolidList"/>
    <dgm:cxn modelId="{487A1E12-CFB8-4750-8CF3-5B91D11390D8}" type="presParOf" srcId="{387BF3B7-7105-4266-B042-7B622395A49E}" destId="{9797C791-B2EB-4C5D-B963-29DD4C8022F5}" srcOrd="2" destOrd="0" presId="urn:microsoft.com/office/officeart/2018/2/layout/IconVerticalSolidList"/>
    <dgm:cxn modelId="{C6F2458B-49A6-4B43-9485-374E2DD39682}" type="presParOf" srcId="{387BF3B7-7105-4266-B042-7B622395A49E}" destId="{6126F18F-3BB6-4622-BC0A-EB13F4D3B8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6A7548-2B59-418C-A43F-B5F6218623A5}"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90301A82-64AD-4E65-83BB-354AFB3C0BF3}">
      <dgm:prSet/>
      <dgm:spPr/>
      <dgm:t>
        <a:bodyPr/>
        <a:lstStyle/>
        <a:p>
          <a:r>
            <a:rPr lang="en-US" b="1"/>
            <a:t>Amazon Alexa</a:t>
          </a:r>
          <a:r>
            <a:rPr lang="en-US"/>
            <a:t>: Provides voice-activated news briefings and customizable skills for news sources, enabling users to stay informed hands-free.</a:t>
          </a:r>
        </a:p>
      </dgm:t>
    </dgm:pt>
    <dgm:pt modelId="{980F36CB-F42A-48C2-A1C0-177E8C2CCAC1}" type="parTrans" cxnId="{5E005175-EF4C-4291-B153-6FD95BB6468F}">
      <dgm:prSet/>
      <dgm:spPr/>
      <dgm:t>
        <a:bodyPr/>
        <a:lstStyle/>
        <a:p>
          <a:endParaRPr lang="en-US"/>
        </a:p>
      </dgm:t>
    </dgm:pt>
    <dgm:pt modelId="{877B9175-E81B-40B0-89D0-6944541477F1}" type="sibTrans" cxnId="{5E005175-EF4C-4291-B153-6FD95BB6468F}">
      <dgm:prSet/>
      <dgm:spPr/>
      <dgm:t>
        <a:bodyPr/>
        <a:lstStyle/>
        <a:p>
          <a:endParaRPr lang="en-US"/>
        </a:p>
      </dgm:t>
    </dgm:pt>
    <dgm:pt modelId="{94C37EBD-4AD0-44CC-82E1-84B61E0B8C79}">
      <dgm:prSet/>
      <dgm:spPr/>
      <dgm:t>
        <a:bodyPr/>
        <a:lstStyle/>
        <a:p>
          <a:r>
            <a:rPr lang="en-US" b="1"/>
            <a:t>Apple Siri</a:t>
          </a:r>
          <a:r>
            <a:rPr lang="en-US"/>
            <a:t>: Allows users to request news updates and control apps using voice commands on Apple devices, utilizing a combination of voice recognition and AI.</a:t>
          </a:r>
        </a:p>
      </dgm:t>
    </dgm:pt>
    <dgm:pt modelId="{6763442F-C6F3-43A7-8146-1DC3FFC9974A}" type="parTrans" cxnId="{E3BC27A8-087F-41F5-8CD7-4CE5B8FD2567}">
      <dgm:prSet/>
      <dgm:spPr/>
      <dgm:t>
        <a:bodyPr/>
        <a:lstStyle/>
        <a:p>
          <a:endParaRPr lang="en-US"/>
        </a:p>
      </dgm:t>
    </dgm:pt>
    <dgm:pt modelId="{63DEB6BF-38B1-4F82-89CA-2F3A1A2FF0B7}" type="sibTrans" cxnId="{E3BC27A8-087F-41F5-8CD7-4CE5B8FD2567}">
      <dgm:prSet/>
      <dgm:spPr/>
      <dgm:t>
        <a:bodyPr/>
        <a:lstStyle/>
        <a:p>
          <a:endParaRPr lang="en-US"/>
        </a:p>
      </dgm:t>
    </dgm:pt>
    <dgm:pt modelId="{1D5301D8-2418-44C2-8EF9-250EFEC52192}">
      <dgm:prSet/>
      <dgm:spPr/>
      <dgm:t>
        <a:bodyPr/>
        <a:lstStyle/>
        <a:p>
          <a:r>
            <a:rPr lang="en-US" b="1"/>
            <a:t>Microsoft Cortana</a:t>
          </a:r>
          <a:r>
            <a:rPr lang="en-US"/>
            <a:t>: Offers voice-enabled news delivery, task management, and system control, utilizing AI-driven speech recognition technology.</a:t>
          </a:r>
        </a:p>
      </dgm:t>
    </dgm:pt>
    <dgm:pt modelId="{BE5D698C-6E83-48A3-93AF-71CB971B3157}" type="parTrans" cxnId="{86828E77-4825-4770-B9F3-0C460671D760}">
      <dgm:prSet/>
      <dgm:spPr/>
      <dgm:t>
        <a:bodyPr/>
        <a:lstStyle/>
        <a:p>
          <a:endParaRPr lang="en-US"/>
        </a:p>
      </dgm:t>
    </dgm:pt>
    <dgm:pt modelId="{289B3875-3E6D-42AB-AD96-4DB45517B220}" type="sibTrans" cxnId="{86828E77-4825-4770-B9F3-0C460671D760}">
      <dgm:prSet/>
      <dgm:spPr/>
      <dgm:t>
        <a:bodyPr/>
        <a:lstStyle/>
        <a:p>
          <a:endParaRPr lang="en-US"/>
        </a:p>
      </dgm:t>
    </dgm:pt>
    <dgm:pt modelId="{2B013048-6195-40BF-B671-FE3BFC61E109}">
      <dgm:prSet/>
      <dgm:spPr/>
      <dgm:t>
        <a:bodyPr/>
        <a:lstStyle/>
        <a:p>
          <a:r>
            <a:rPr lang="en-US" b="1"/>
            <a:t>Bixby by Samsung</a:t>
          </a:r>
          <a:r>
            <a:rPr lang="en-US"/>
            <a:t>: Incorporates voice-controlled news updates and interactions with Samsung devices and services, enhancing user convenience.</a:t>
          </a:r>
        </a:p>
      </dgm:t>
    </dgm:pt>
    <dgm:pt modelId="{5D36AC30-7178-4986-9E41-5B72212CDB5E}" type="parTrans" cxnId="{070A188D-4DD3-4B4B-B856-D81BCF119C3C}">
      <dgm:prSet/>
      <dgm:spPr/>
      <dgm:t>
        <a:bodyPr/>
        <a:lstStyle/>
        <a:p>
          <a:endParaRPr lang="en-US"/>
        </a:p>
      </dgm:t>
    </dgm:pt>
    <dgm:pt modelId="{0619FC46-9D44-42E2-A527-B12B008430C4}" type="sibTrans" cxnId="{070A188D-4DD3-4B4B-B856-D81BCF119C3C}">
      <dgm:prSet/>
      <dgm:spPr/>
      <dgm:t>
        <a:bodyPr/>
        <a:lstStyle/>
        <a:p>
          <a:endParaRPr lang="en-US"/>
        </a:p>
      </dgm:t>
    </dgm:pt>
    <dgm:pt modelId="{37311C64-B396-42FC-9FC5-BB693EA3F491}" type="pres">
      <dgm:prSet presAssocID="{526A7548-2B59-418C-A43F-B5F6218623A5}" presName="matrix" presStyleCnt="0">
        <dgm:presLayoutVars>
          <dgm:chMax val="1"/>
          <dgm:dir/>
          <dgm:resizeHandles val="exact"/>
        </dgm:presLayoutVars>
      </dgm:prSet>
      <dgm:spPr/>
    </dgm:pt>
    <dgm:pt modelId="{4D98CDE6-F30E-4C64-ADEB-D0610A60E015}" type="pres">
      <dgm:prSet presAssocID="{526A7548-2B59-418C-A43F-B5F6218623A5}" presName="diamond" presStyleLbl="bgShp" presStyleIdx="0" presStyleCnt="1"/>
      <dgm:spPr/>
    </dgm:pt>
    <dgm:pt modelId="{2C484EDF-AFAB-4BAA-AC40-331401972FEB}" type="pres">
      <dgm:prSet presAssocID="{526A7548-2B59-418C-A43F-B5F6218623A5}" presName="quad1" presStyleLbl="node1" presStyleIdx="0" presStyleCnt="4">
        <dgm:presLayoutVars>
          <dgm:chMax val="0"/>
          <dgm:chPref val="0"/>
          <dgm:bulletEnabled val="1"/>
        </dgm:presLayoutVars>
      </dgm:prSet>
      <dgm:spPr/>
    </dgm:pt>
    <dgm:pt modelId="{9B46310C-5B1B-4F5C-9DC1-9DD39CBAE40F}" type="pres">
      <dgm:prSet presAssocID="{526A7548-2B59-418C-A43F-B5F6218623A5}" presName="quad2" presStyleLbl="node1" presStyleIdx="1" presStyleCnt="4">
        <dgm:presLayoutVars>
          <dgm:chMax val="0"/>
          <dgm:chPref val="0"/>
          <dgm:bulletEnabled val="1"/>
        </dgm:presLayoutVars>
      </dgm:prSet>
      <dgm:spPr/>
    </dgm:pt>
    <dgm:pt modelId="{26DCE212-C22E-4964-BF10-7687A58E49AF}" type="pres">
      <dgm:prSet presAssocID="{526A7548-2B59-418C-A43F-B5F6218623A5}" presName="quad3" presStyleLbl="node1" presStyleIdx="2" presStyleCnt="4">
        <dgm:presLayoutVars>
          <dgm:chMax val="0"/>
          <dgm:chPref val="0"/>
          <dgm:bulletEnabled val="1"/>
        </dgm:presLayoutVars>
      </dgm:prSet>
      <dgm:spPr/>
    </dgm:pt>
    <dgm:pt modelId="{0D8699FF-6354-40B7-86A7-D31588C3311E}" type="pres">
      <dgm:prSet presAssocID="{526A7548-2B59-418C-A43F-B5F6218623A5}" presName="quad4" presStyleLbl="node1" presStyleIdx="3" presStyleCnt="4">
        <dgm:presLayoutVars>
          <dgm:chMax val="0"/>
          <dgm:chPref val="0"/>
          <dgm:bulletEnabled val="1"/>
        </dgm:presLayoutVars>
      </dgm:prSet>
      <dgm:spPr/>
    </dgm:pt>
  </dgm:ptLst>
  <dgm:cxnLst>
    <dgm:cxn modelId="{8F416B0F-BCA3-46AF-B32B-7B0767A2599B}" type="presOf" srcId="{2B013048-6195-40BF-B671-FE3BFC61E109}" destId="{0D8699FF-6354-40B7-86A7-D31588C3311E}" srcOrd="0" destOrd="0" presId="urn:microsoft.com/office/officeart/2005/8/layout/matrix3"/>
    <dgm:cxn modelId="{B2D3EE25-DD6F-48CC-83B1-255AA4951A99}" type="presOf" srcId="{1D5301D8-2418-44C2-8EF9-250EFEC52192}" destId="{26DCE212-C22E-4964-BF10-7687A58E49AF}" srcOrd="0" destOrd="0" presId="urn:microsoft.com/office/officeart/2005/8/layout/matrix3"/>
    <dgm:cxn modelId="{5E005175-EF4C-4291-B153-6FD95BB6468F}" srcId="{526A7548-2B59-418C-A43F-B5F6218623A5}" destId="{90301A82-64AD-4E65-83BB-354AFB3C0BF3}" srcOrd="0" destOrd="0" parTransId="{980F36CB-F42A-48C2-A1C0-177E8C2CCAC1}" sibTransId="{877B9175-E81B-40B0-89D0-6944541477F1}"/>
    <dgm:cxn modelId="{86828E77-4825-4770-B9F3-0C460671D760}" srcId="{526A7548-2B59-418C-A43F-B5F6218623A5}" destId="{1D5301D8-2418-44C2-8EF9-250EFEC52192}" srcOrd="2" destOrd="0" parTransId="{BE5D698C-6E83-48A3-93AF-71CB971B3157}" sibTransId="{289B3875-3E6D-42AB-AD96-4DB45517B220}"/>
    <dgm:cxn modelId="{070A188D-4DD3-4B4B-B856-D81BCF119C3C}" srcId="{526A7548-2B59-418C-A43F-B5F6218623A5}" destId="{2B013048-6195-40BF-B671-FE3BFC61E109}" srcOrd="3" destOrd="0" parTransId="{5D36AC30-7178-4986-9E41-5B72212CDB5E}" sibTransId="{0619FC46-9D44-42E2-A527-B12B008430C4}"/>
    <dgm:cxn modelId="{E3BC27A8-087F-41F5-8CD7-4CE5B8FD2567}" srcId="{526A7548-2B59-418C-A43F-B5F6218623A5}" destId="{94C37EBD-4AD0-44CC-82E1-84B61E0B8C79}" srcOrd="1" destOrd="0" parTransId="{6763442F-C6F3-43A7-8146-1DC3FFC9974A}" sibTransId="{63DEB6BF-38B1-4F82-89CA-2F3A1A2FF0B7}"/>
    <dgm:cxn modelId="{A03A25AD-30AF-42BC-B276-40D2E8A52B0F}" type="presOf" srcId="{526A7548-2B59-418C-A43F-B5F6218623A5}" destId="{37311C64-B396-42FC-9FC5-BB693EA3F491}" srcOrd="0" destOrd="0" presId="urn:microsoft.com/office/officeart/2005/8/layout/matrix3"/>
    <dgm:cxn modelId="{7E20A7B2-46E0-4874-BCA9-02A8D2F18292}" type="presOf" srcId="{94C37EBD-4AD0-44CC-82E1-84B61E0B8C79}" destId="{9B46310C-5B1B-4F5C-9DC1-9DD39CBAE40F}" srcOrd="0" destOrd="0" presId="urn:microsoft.com/office/officeart/2005/8/layout/matrix3"/>
    <dgm:cxn modelId="{0A0E59E7-A48D-4D9F-9703-6140D8E4B284}" type="presOf" srcId="{90301A82-64AD-4E65-83BB-354AFB3C0BF3}" destId="{2C484EDF-AFAB-4BAA-AC40-331401972FEB}" srcOrd="0" destOrd="0" presId="urn:microsoft.com/office/officeart/2005/8/layout/matrix3"/>
    <dgm:cxn modelId="{791117AA-364D-4CD6-B502-01BD3A056303}" type="presParOf" srcId="{37311C64-B396-42FC-9FC5-BB693EA3F491}" destId="{4D98CDE6-F30E-4C64-ADEB-D0610A60E015}" srcOrd="0" destOrd="0" presId="urn:microsoft.com/office/officeart/2005/8/layout/matrix3"/>
    <dgm:cxn modelId="{E3149C96-8E53-411C-A9AB-FBEEE537669D}" type="presParOf" srcId="{37311C64-B396-42FC-9FC5-BB693EA3F491}" destId="{2C484EDF-AFAB-4BAA-AC40-331401972FEB}" srcOrd="1" destOrd="0" presId="urn:microsoft.com/office/officeart/2005/8/layout/matrix3"/>
    <dgm:cxn modelId="{543074F8-7DC3-46E8-861F-901B83BCBAF2}" type="presParOf" srcId="{37311C64-B396-42FC-9FC5-BB693EA3F491}" destId="{9B46310C-5B1B-4F5C-9DC1-9DD39CBAE40F}" srcOrd="2" destOrd="0" presId="urn:microsoft.com/office/officeart/2005/8/layout/matrix3"/>
    <dgm:cxn modelId="{94489004-F484-48A4-8E8B-EAD44C3E1C46}" type="presParOf" srcId="{37311C64-B396-42FC-9FC5-BB693EA3F491}" destId="{26DCE212-C22E-4964-BF10-7687A58E49AF}" srcOrd="3" destOrd="0" presId="urn:microsoft.com/office/officeart/2005/8/layout/matrix3"/>
    <dgm:cxn modelId="{ED572622-B809-4903-AD50-CB07041DF910}" type="presParOf" srcId="{37311C64-B396-42FC-9FC5-BB693EA3F491}" destId="{0D8699FF-6354-40B7-86A7-D31588C3311E}"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6142E-5E84-4E52-9277-84D1EDD82FA6}">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00367D-9322-4BE9-997F-A6B7C4CF137B}">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86CB22-169D-489C-8BEB-344500C8A8CF}">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90000"/>
            </a:lnSpc>
            <a:spcBef>
              <a:spcPct val="0"/>
            </a:spcBef>
            <a:spcAft>
              <a:spcPct val="35000"/>
            </a:spcAft>
            <a:buNone/>
          </a:pPr>
          <a:r>
            <a:rPr lang="en-US" sz="1600" kern="1200"/>
            <a:t>In order to solve the shortcomings of conventional news access methods, which demand a large amount of user time and effort, this project aimed to develop a responsive AI speech recognition news app. To get around these limitations, the software retrieves tailored news using voice commands. User-specified terms, sources, and categories are supported.</a:t>
          </a:r>
        </a:p>
      </dsp:txBody>
      <dsp:txXfrm>
        <a:off x="1509882" y="708097"/>
        <a:ext cx="9005717" cy="1307257"/>
      </dsp:txXfrm>
    </dsp:sp>
    <dsp:sp modelId="{58CE2A72-5275-424B-9DDC-26890A26C18C}">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D17B63-1C40-4AEA-B6D4-2DBC4FC12623}">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6F18F-3BB6-4622-BC0A-EB13F4D3B8FA}">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90000"/>
            </a:lnSpc>
            <a:spcBef>
              <a:spcPct val="0"/>
            </a:spcBef>
            <a:spcAft>
              <a:spcPct val="35000"/>
            </a:spcAft>
            <a:buNone/>
          </a:pPr>
          <a:r>
            <a:rPr lang="en-US" sz="1600" kern="1200"/>
            <a:t>ReactJS, HTML, and CSS were used to construct the responsive and device-adaptive software. Voice interaction is made possible through speech recognition from Alan AI. Through individualized voice-controlled features, this study demonstrates the viability of a contemporary web-based solution that improves news accessibility and usability.</a:t>
          </a:r>
        </a:p>
      </dsp:txBody>
      <dsp:txXfrm>
        <a:off x="1509882" y="2342169"/>
        <a:ext cx="9005717" cy="1307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98CDE6-F30E-4C64-ADEB-D0610A60E015}">
      <dsp:nvSpPr>
        <dsp:cNvPr id="0" name=""/>
        <dsp:cNvSpPr/>
      </dsp:nvSpPr>
      <dsp:spPr>
        <a:xfrm>
          <a:off x="635507" y="0"/>
          <a:ext cx="5541264" cy="554126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484EDF-AFAB-4BAA-AC40-331401972FEB}">
      <dsp:nvSpPr>
        <dsp:cNvPr id="0" name=""/>
        <dsp:cNvSpPr/>
      </dsp:nvSpPr>
      <dsp:spPr>
        <a:xfrm>
          <a:off x="1161928" y="526420"/>
          <a:ext cx="2161092" cy="21610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Amazon Alexa</a:t>
          </a:r>
          <a:r>
            <a:rPr lang="en-US" sz="1400" kern="1200"/>
            <a:t>: Provides voice-activated news briefings and customizable skills for news sources, enabling users to stay informed hands-free.</a:t>
          </a:r>
        </a:p>
      </dsp:txBody>
      <dsp:txXfrm>
        <a:off x="1267424" y="631916"/>
        <a:ext cx="1950100" cy="1950100"/>
      </dsp:txXfrm>
    </dsp:sp>
    <dsp:sp modelId="{9B46310C-5B1B-4F5C-9DC1-9DD39CBAE40F}">
      <dsp:nvSpPr>
        <dsp:cNvPr id="0" name=""/>
        <dsp:cNvSpPr/>
      </dsp:nvSpPr>
      <dsp:spPr>
        <a:xfrm>
          <a:off x="3489258" y="526420"/>
          <a:ext cx="2161092" cy="216109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Apple Siri</a:t>
          </a:r>
          <a:r>
            <a:rPr lang="en-US" sz="1400" kern="1200"/>
            <a:t>: Allows users to request news updates and control apps using voice commands on Apple devices, utilizing a combination of voice recognition and AI.</a:t>
          </a:r>
        </a:p>
      </dsp:txBody>
      <dsp:txXfrm>
        <a:off x="3594754" y="631916"/>
        <a:ext cx="1950100" cy="1950100"/>
      </dsp:txXfrm>
    </dsp:sp>
    <dsp:sp modelId="{26DCE212-C22E-4964-BF10-7687A58E49AF}">
      <dsp:nvSpPr>
        <dsp:cNvPr id="0" name=""/>
        <dsp:cNvSpPr/>
      </dsp:nvSpPr>
      <dsp:spPr>
        <a:xfrm>
          <a:off x="1161928" y="2853750"/>
          <a:ext cx="2161092" cy="216109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Microsoft Cortana</a:t>
          </a:r>
          <a:r>
            <a:rPr lang="en-US" sz="1400" kern="1200"/>
            <a:t>: Offers voice-enabled news delivery, task management, and system control, utilizing AI-driven speech recognition technology.</a:t>
          </a:r>
        </a:p>
      </dsp:txBody>
      <dsp:txXfrm>
        <a:off x="1267424" y="2959246"/>
        <a:ext cx="1950100" cy="1950100"/>
      </dsp:txXfrm>
    </dsp:sp>
    <dsp:sp modelId="{0D8699FF-6354-40B7-86A7-D31588C3311E}">
      <dsp:nvSpPr>
        <dsp:cNvPr id="0" name=""/>
        <dsp:cNvSpPr/>
      </dsp:nvSpPr>
      <dsp:spPr>
        <a:xfrm>
          <a:off x="3489258" y="2853750"/>
          <a:ext cx="2161092" cy="216109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Bixby by Samsung</a:t>
          </a:r>
          <a:r>
            <a:rPr lang="en-US" sz="1400" kern="1200"/>
            <a:t>: Incorporates voice-controlled news updates and interactions with Samsung devices and services, enhancing user convenience.</a:t>
          </a:r>
        </a:p>
      </dsp:txBody>
      <dsp:txXfrm>
        <a:off x="3594754" y="2959246"/>
        <a:ext cx="1950100" cy="19501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8/20/2023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888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8/20/2023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76484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8/20/2023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67863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8/20/2023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5270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8/20/2023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19521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8/20/2023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5127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8/20/2023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9374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8/20/2023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67469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8/20/2023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847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8/20/2023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13119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8/20/2023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124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8/20/2023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81487006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78651" y="1122363"/>
            <a:ext cx="11034695" cy="3174690"/>
          </a:xfrm>
        </p:spPr>
        <p:txBody>
          <a:bodyPr>
            <a:normAutofit/>
          </a:bodyPr>
          <a:lstStyle/>
          <a:p>
            <a:r>
              <a:rPr lang="en-US" dirty="0">
                <a:cs typeface="Calibri Light"/>
              </a:rPr>
              <a:t>Voice Controlled News Application</a:t>
            </a:r>
            <a:endParaRPr lang="en-US" dirty="0"/>
          </a:p>
        </p:txBody>
      </p:sp>
      <p:sp>
        <p:nvSpPr>
          <p:cNvPr id="3" name="Subtitle 2"/>
          <p:cNvSpPr>
            <a:spLocks noGrp="1"/>
          </p:cNvSpPr>
          <p:nvPr>
            <p:ph type="subTitle" idx="1"/>
          </p:nvPr>
        </p:nvSpPr>
        <p:spPr>
          <a:xfrm>
            <a:off x="578651" y="4723637"/>
            <a:ext cx="11034695" cy="1481396"/>
          </a:xfrm>
        </p:spPr>
        <p:txBody>
          <a:bodyPr vert="horz" lIns="91440" tIns="45720" rIns="91440" bIns="45720" rtlCol="0">
            <a:normAutofit/>
          </a:bodyPr>
          <a:lstStyle/>
          <a:p>
            <a:r>
              <a:rPr lang="en-US" dirty="0">
                <a:cs typeface="Calibri"/>
              </a:rPr>
              <a:t>By – A. David</a:t>
            </a:r>
            <a:endParaRPr lang="en-US" dirty="0"/>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Rectangle 38">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06C1F2-268B-2EAE-0A87-1C4488DAC9E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a:t>Use-Case Diagram</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diagram of a system&#10;&#10;Description automatically generated">
            <a:extLst>
              <a:ext uri="{FF2B5EF4-FFF2-40B4-BE49-F238E27FC236}">
                <a16:creationId xmlns:a16="http://schemas.microsoft.com/office/drawing/2014/main" id="{84BD9ABB-0CD9-236D-7969-7597AB76064B}"/>
              </a:ext>
            </a:extLst>
          </p:cNvPr>
          <p:cNvPicPr>
            <a:picLocks noGrp="1" noChangeAspect="1"/>
          </p:cNvPicPr>
          <p:nvPr>
            <p:ph idx="1"/>
          </p:nvPr>
        </p:nvPicPr>
        <p:blipFill rotWithShape="1">
          <a:blip r:embed="rId2"/>
          <a:srcRect t="51" r="2" b="2"/>
          <a:stretch/>
        </p:blipFill>
        <p:spPr>
          <a:xfrm>
            <a:off x="908304" y="2478024"/>
            <a:ext cx="6009855" cy="3694176"/>
          </a:xfrm>
          <a:prstGeom prst="rect">
            <a:avLst/>
          </a:prstGeom>
        </p:spPr>
      </p:pic>
      <p:sp>
        <p:nvSpPr>
          <p:cNvPr id="5" name="TextBox 4">
            <a:extLst>
              <a:ext uri="{FF2B5EF4-FFF2-40B4-BE49-F238E27FC236}">
                <a16:creationId xmlns:a16="http://schemas.microsoft.com/office/drawing/2014/main" id="{7FC8862C-59A6-F12B-4E58-1E22FBEED5D2}"/>
              </a:ext>
            </a:extLst>
          </p:cNvPr>
          <p:cNvSpPr txBox="1"/>
          <p:nvPr/>
        </p:nvSpPr>
        <p:spPr>
          <a:xfrm>
            <a:off x="7142512" y="2399583"/>
            <a:ext cx="4667860" cy="425446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spcAft>
                <a:spcPts val="600"/>
              </a:spcAft>
            </a:pPr>
            <a:r>
              <a:rPr lang="en-US" sz="1400" b="1" dirty="0"/>
              <a:t>Voice-Controlled News Selection:</a:t>
            </a:r>
            <a:endParaRPr lang="en-US" sz="1400" dirty="0"/>
          </a:p>
          <a:p>
            <a:pPr marL="228600" indent="-228600">
              <a:spcAft>
                <a:spcPts val="600"/>
              </a:spcAft>
              <a:buFont typeface="Arial" panose="020B0604020202020204" pitchFamily="34" charset="0"/>
              <a:buChar char="•"/>
            </a:pPr>
            <a:r>
              <a:rPr lang="en-US" sz="1400" dirty="0"/>
              <a:t>The application parses the speech and filters the latest headlines based on your requested topics, returning the relevant news to us.</a:t>
            </a:r>
          </a:p>
          <a:p>
            <a:pPr>
              <a:spcAft>
                <a:spcPts val="600"/>
              </a:spcAft>
            </a:pPr>
            <a:r>
              <a:rPr lang="en-US" sz="1400" b="1" dirty="0"/>
              <a:t>Voice-Activated News Retrieval:</a:t>
            </a:r>
          </a:p>
          <a:p>
            <a:pPr marL="228600" indent="-228600">
              <a:spcAft>
                <a:spcPts val="600"/>
              </a:spcAft>
              <a:buFont typeface="Arial" panose="020B0604020202020204" pitchFamily="34" charset="0"/>
              <a:buChar char="•"/>
            </a:pPr>
            <a:r>
              <a:rPr lang="en-US" sz="1400" dirty="0"/>
              <a:t>When the user asks for a particular headline using a phrase like “Open article number 3”, the application opens that article in a new tab.</a:t>
            </a:r>
          </a:p>
          <a:p>
            <a:pPr>
              <a:spcAft>
                <a:spcPts val="600"/>
              </a:spcAft>
            </a:pPr>
            <a:r>
              <a:rPr lang="en-US" sz="1400" b="1" dirty="0"/>
              <a:t>Configure News Preferences:</a:t>
            </a:r>
          </a:p>
          <a:p>
            <a:pPr marL="228600" indent="-228600">
              <a:spcAft>
                <a:spcPts val="600"/>
              </a:spcAft>
              <a:buFont typeface="Arial" panose="020B0604020202020204" pitchFamily="34" charset="0"/>
              <a:buChar char="•"/>
            </a:pPr>
            <a:r>
              <a:rPr lang="en-US" sz="1400" dirty="0"/>
              <a:t>The system parses the input from the user’s voice and queries the News API for the relevant information.</a:t>
            </a:r>
          </a:p>
          <a:p>
            <a:pPr>
              <a:spcAft>
                <a:spcPts val="600"/>
              </a:spcAft>
            </a:pPr>
            <a:r>
              <a:rPr lang="en-US" sz="1400" b="1" dirty="0"/>
              <a:t>Fetch News based on Preferences:</a:t>
            </a:r>
          </a:p>
          <a:p>
            <a:pPr marL="228600" indent="-228600">
              <a:spcAft>
                <a:spcPts val="600"/>
              </a:spcAft>
              <a:buFont typeface="Arial" panose="020B0604020202020204" pitchFamily="34" charset="0"/>
              <a:buChar char="•"/>
            </a:pPr>
            <a:r>
              <a:rPr lang="en-US" sz="1400" dirty="0"/>
              <a:t>The system retrieves the URL of the requested news article based on the parsed user selection.</a:t>
            </a:r>
          </a:p>
          <a:p>
            <a:pPr indent="-228600">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190236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790AD5-B266-D286-F999-62BA4B4F19A6}"/>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Class Diagram</a:t>
            </a:r>
          </a:p>
        </p:txBody>
      </p:sp>
      <p:pic>
        <p:nvPicPr>
          <p:cNvPr id="4" name="Content Placeholder 3" descr="Class Diagram">
            <a:extLst>
              <a:ext uri="{FF2B5EF4-FFF2-40B4-BE49-F238E27FC236}">
                <a16:creationId xmlns:a16="http://schemas.microsoft.com/office/drawing/2014/main" id="{35C8C043-1D79-9684-9CE0-17642568E3F8}"/>
              </a:ext>
            </a:extLst>
          </p:cNvPr>
          <p:cNvPicPr>
            <a:picLocks noGrp="1" noChangeAspect="1"/>
          </p:cNvPicPr>
          <p:nvPr>
            <p:ph idx="1"/>
          </p:nvPr>
        </p:nvPicPr>
        <p:blipFill>
          <a:blip r:embed="rId2"/>
          <a:stretch>
            <a:fillRect/>
          </a:stretch>
        </p:blipFill>
        <p:spPr>
          <a:xfrm>
            <a:off x="1287127" y="625683"/>
            <a:ext cx="5113355" cy="5454246"/>
          </a:xfrm>
          <a:prstGeom prst="rect">
            <a:avLst/>
          </a:prstGeom>
        </p:spPr>
      </p:pic>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77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06C1F2-268B-2EAE-0A87-1C4488DAC9E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Activity Diagram</a:t>
            </a:r>
            <a:endParaRPr lang="en-US" sz="4800"/>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ctivity Diagram">
            <a:extLst>
              <a:ext uri="{FF2B5EF4-FFF2-40B4-BE49-F238E27FC236}">
                <a16:creationId xmlns:a16="http://schemas.microsoft.com/office/drawing/2014/main" id="{84BD9ABB-0CD9-236D-7969-7597AB76064B}"/>
              </a:ext>
            </a:extLst>
          </p:cNvPr>
          <p:cNvPicPr>
            <a:picLocks noGrp="1" noChangeAspect="1"/>
          </p:cNvPicPr>
          <p:nvPr>
            <p:ph idx="1"/>
          </p:nvPr>
        </p:nvPicPr>
        <p:blipFill>
          <a:blip r:embed="rId2"/>
          <a:stretch>
            <a:fillRect/>
          </a:stretch>
        </p:blipFill>
        <p:spPr>
          <a:xfrm>
            <a:off x="4697648" y="536037"/>
            <a:ext cx="7180281" cy="5780350"/>
          </a:xfrm>
          <a:prstGeom prst="rect">
            <a:avLst/>
          </a:prstGeom>
        </p:spPr>
      </p:pic>
    </p:spTree>
    <p:extLst>
      <p:ext uri="{BB962C8B-B14F-4D97-AF65-F5344CB8AC3E}">
        <p14:creationId xmlns:p14="http://schemas.microsoft.com/office/powerpoint/2010/main" val="386162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752F5-D805-4585-6829-1A551FAF0591}"/>
              </a:ext>
            </a:extLst>
          </p:cNvPr>
          <p:cNvSpPr>
            <a:spLocks noGrp="1"/>
          </p:cNvSpPr>
          <p:nvPr>
            <p:ph type="title"/>
          </p:nvPr>
        </p:nvSpPr>
        <p:spPr/>
        <p:txBody>
          <a:bodyPr/>
          <a:lstStyle/>
          <a:p>
            <a:r>
              <a:rPr lang="en-US" dirty="0"/>
              <a:t>System Design</a:t>
            </a:r>
          </a:p>
        </p:txBody>
      </p:sp>
      <p:sp>
        <p:nvSpPr>
          <p:cNvPr id="3" name="Content Placeholder 2">
            <a:extLst>
              <a:ext uri="{FF2B5EF4-FFF2-40B4-BE49-F238E27FC236}">
                <a16:creationId xmlns:a16="http://schemas.microsoft.com/office/drawing/2014/main" id="{E2D50369-A571-4BF6-2853-80D120F236C9}"/>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en-US" b="1" dirty="0">
                <a:ea typeface="+mn-lt"/>
                <a:cs typeface="+mn-lt"/>
              </a:rPr>
              <a:t>Data</a:t>
            </a:r>
            <a:r>
              <a:rPr lang="en-US" dirty="0">
                <a:ea typeface="+mn-lt"/>
                <a:cs typeface="+mn-lt"/>
              </a:rPr>
              <a:t>: There is no database because there is no need to store user preferences since they are asking for the most recent news according to the requested categories. </a:t>
            </a:r>
            <a:endParaRPr lang="en-US"/>
          </a:p>
          <a:p>
            <a:pPr marL="0" indent="0">
              <a:buNone/>
            </a:pPr>
            <a:r>
              <a:rPr lang="en-US" dirty="0">
                <a:ea typeface="+mn-lt"/>
                <a:cs typeface="+mn-lt"/>
              </a:rPr>
              <a:t>All the data is offloaded to the server so there is no need to worry about storing or handling data, and all the application’s work with data is ephemeral since it changes based on what the user asks for each time and though the author could create a database (if he wanted to store user history for each user) it is unnecessary. </a:t>
            </a:r>
            <a:endParaRPr lang="en-US" dirty="0"/>
          </a:p>
          <a:p>
            <a:pPr marL="0" indent="0">
              <a:buNone/>
            </a:pPr>
            <a:r>
              <a:rPr lang="en-US" dirty="0">
                <a:ea typeface="+mn-lt"/>
                <a:cs typeface="+mn-lt"/>
              </a:rPr>
              <a:t>Below is the data this application works with, fetched from the server based on user queries:</a:t>
            </a:r>
            <a:endParaRPr lang="en-US" dirty="0"/>
          </a:p>
          <a:p>
            <a:r>
              <a:rPr lang="en-US" b="1" dirty="0">
                <a:ea typeface="+mn-lt"/>
                <a:cs typeface="+mn-lt"/>
              </a:rPr>
              <a:t>News Sources</a:t>
            </a:r>
            <a:r>
              <a:rPr lang="en-US" dirty="0">
                <a:ea typeface="+mn-lt"/>
                <a:cs typeface="+mn-lt"/>
              </a:rPr>
              <a:t>: Store information about available news sources.</a:t>
            </a:r>
            <a:endParaRPr lang="en-US" dirty="0"/>
          </a:p>
          <a:p>
            <a:r>
              <a:rPr lang="en-US" b="1" dirty="0">
                <a:ea typeface="+mn-lt"/>
                <a:cs typeface="+mn-lt"/>
              </a:rPr>
              <a:t>News Topics</a:t>
            </a:r>
            <a:r>
              <a:rPr lang="en-US" dirty="0">
                <a:ea typeface="+mn-lt"/>
                <a:cs typeface="+mn-lt"/>
              </a:rPr>
              <a:t>: Store different news topics/categories.</a:t>
            </a:r>
            <a:endParaRPr lang="en-US" dirty="0"/>
          </a:p>
          <a:p>
            <a:r>
              <a:rPr lang="en-US" b="1" dirty="0">
                <a:ea typeface="+mn-lt"/>
                <a:cs typeface="+mn-lt"/>
              </a:rPr>
              <a:t>News Articles</a:t>
            </a:r>
            <a:r>
              <a:rPr lang="en-US" dirty="0">
                <a:ea typeface="+mn-lt"/>
                <a:cs typeface="+mn-lt"/>
              </a:rPr>
              <a:t>: Store news content, including title, content, source, and topic.</a:t>
            </a:r>
            <a:endParaRPr lang="en-US" dirty="0"/>
          </a:p>
          <a:p>
            <a:endParaRPr lang="en-US" dirty="0"/>
          </a:p>
        </p:txBody>
      </p:sp>
    </p:spTree>
    <p:extLst>
      <p:ext uri="{BB962C8B-B14F-4D97-AF65-F5344CB8AC3E}">
        <p14:creationId xmlns:p14="http://schemas.microsoft.com/office/powerpoint/2010/main" val="1759793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FDA6A-D56F-1BB4-FCA3-87DCCEEDF04E}"/>
              </a:ext>
            </a:extLst>
          </p:cNvPr>
          <p:cNvSpPr>
            <a:spLocks noGrp="1"/>
          </p:cNvSpPr>
          <p:nvPr>
            <p:ph type="title"/>
          </p:nvPr>
        </p:nvSpPr>
        <p:spPr>
          <a:xfrm>
            <a:off x="1046746" y="586822"/>
            <a:ext cx="3537285" cy="1645920"/>
          </a:xfrm>
        </p:spPr>
        <p:txBody>
          <a:bodyPr>
            <a:normAutofit/>
          </a:bodyPr>
          <a:lstStyle/>
          <a:p>
            <a:r>
              <a:rPr lang="en-US" sz="3200"/>
              <a:t>Input Design</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1E419E01-2576-391E-1FD0-8B76F1EE571D}"/>
              </a:ext>
            </a:extLst>
          </p:cNvPr>
          <p:cNvSpPr>
            <a:spLocks noGrp="1"/>
          </p:cNvSpPr>
          <p:nvPr>
            <p:ph idx="1"/>
          </p:nvPr>
        </p:nvSpPr>
        <p:spPr>
          <a:xfrm>
            <a:off x="5351164" y="586822"/>
            <a:ext cx="6002636" cy="1645920"/>
          </a:xfrm>
        </p:spPr>
        <p:txBody>
          <a:bodyPr anchor="ctr">
            <a:normAutofit/>
          </a:bodyPr>
          <a:lstStyle/>
          <a:p>
            <a:pPr marL="0" indent="0" algn="just">
              <a:buNone/>
            </a:pPr>
            <a:r>
              <a:rPr lang="en-US" sz="1400" dirty="0">
                <a:latin typeface="Neue Haas Grotesk Text Pro"/>
                <a:cs typeface="Times New Roman"/>
              </a:rPr>
              <a:t>The input UI design focuses on </a:t>
            </a:r>
            <a:r>
              <a:rPr lang="en-US" sz="1400" b="1" dirty="0">
                <a:latin typeface="Neue Haas Grotesk Text Pro"/>
                <a:cs typeface="Times New Roman"/>
              </a:rPr>
              <a:t>voice commands</a:t>
            </a:r>
            <a:r>
              <a:rPr lang="en-US" sz="1400" dirty="0">
                <a:latin typeface="Neue Haas Grotesk Text Pro"/>
                <a:cs typeface="Times New Roman"/>
              </a:rPr>
              <a:t> and </a:t>
            </a:r>
            <a:r>
              <a:rPr lang="en-US" sz="1400" b="1" dirty="0">
                <a:latin typeface="Neue Haas Grotesk Text Pro"/>
                <a:cs typeface="Times New Roman"/>
              </a:rPr>
              <a:t>user selections</a:t>
            </a:r>
            <a:r>
              <a:rPr lang="en-US" sz="1400" dirty="0">
                <a:latin typeface="Neue Haas Grotesk Text Pro"/>
                <a:cs typeface="Times New Roman"/>
              </a:rPr>
              <a:t>.</a:t>
            </a:r>
            <a:endParaRPr lang="en-US" sz="1400">
              <a:latin typeface="Neue Haas Grotesk Text Pro"/>
            </a:endParaRPr>
          </a:p>
          <a:p>
            <a:pPr algn="just"/>
            <a:r>
              <a:rPr lang="en-US" sz="1400" b="1" dirty="0">
                <a:latin typeface="Neue Haas Grotesk Text Pro"/>
                <a:cs typeface="Times New Roman"/>
              </a:rPr>
              <a:t>Voice Commands</a:t>
            </a:r>
            <a:r>
              <a:rPr lang="en-US" sz="1400" dirty="0">
                <a:latin typeface="Neue Haas Grotesk Text Pro"/>
                <a:cs typeface="Times New Roman"/>
              </a:rPr>
              <a:t>: Users issue voice commands for selecting news sources, and topics, and requesting news updates.</a:t>
            </a:r>
            <a:endParaRPr lang="en-US" sz="1400" dirty="0">
              <a:latin typeface="Neue Haas Grotesk Text Pro"/>
            </a:endParaRPr>
          </a:p>
          <a:p>
            <a:pPr algn="just"/>
            <a:r>
              <a:rPr lang="en-US" sz="1400" b="1" dirty="0">
                <a:latin typeface="Neue Haas Grotesk Text Pro"/>
                <a:cs typeface="Times New Roman"/>
              </a:rPr>
              <a:t>User Selections</a:t>
            </a:r>
            <a:r>
              <a:rPr lang="en-US" sz="1400" dirty="0">
                <a:latin typeface="Neue Haas Grotesk Text Pro"/>
                <a:cs typeface="Times New Roman"/>
              </a:rPr>
              <a:t>: Users can select news sources and topics using voice commands.</a:t>
            </a:r>
            <a:endParaRPr lang="en-US" dirty="0">
              <a:latin typeface="Neue Haas Grotesk Text Pro"/>
            </a:endParaRPr>
          </a:p>
        </p:txBody>
      </p:sp>
      <p:pic>
        <p:nvPicPr>
          <p:cNvPr id="4" name="Content Placeholder 3">
            <a:extLst>
              <a:ext uri="{FF2B5EF4-FFF2-40B4-BE49-F238E27FC236}">
                <a16:creationId xmlns:a16="http://schemas.microsoft.com/office/drawing/2014/main" id="{B4435643-597C-6006-330E-DED9BD2C1D2F}"/>
              </a:ext>
            </a:extLst>
          </p:cNvPr>
          <p:cNvPicPr>
            <a:picLocks noChangeAspect="1"/>
          </p:cNvPicPr>
          <p:nvPr/>
        </p:nvPicPr>
        <p:blipFill>
          <a:blip r:embed="rId2"/>
          <a:stretch>
            <a:fillRect/>
          </a:stretch>
        </p:blipFill>
        <p:spPr>
          <a:xfrm>
            <a:off x="3043428" y="2734056"/>
            <a:ext cx="6193536" cy="3483864"/>
          </a:xfrm>
          <a:prstGeom prst="rect">
            <a:avLst/>
          </a:prstGeom>
        </p:spPr>
      </p:pic>
    </p:spTree>
    <p:extLst>
      <p:ext uri="{BB962C8B-B14F-4D97-AF65-F5344CB8AC3E}">
        <p14:creationId xmlns:p14="http://schemas.microsoft.com/office/powerpoint/2010/main" val="994919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57511A-E832-0901-8ED5-7105462B250D}"/>
              </a:ext>
            </a:extLst>
          </p:cNvPr>
          <p:cNvSpPr>
            <a:spLocks noGrp="1"/>
          </p:cNvSpPr>
          <p:nvPr>
            <p:ph type="title"/>
          </p:nvPr>
        </p:nvSpPr>
        <p:spPr>
          <a:xfrm>
            <a:off x="1046746" y="586822"/>
            <a:ext cx="3537285" cy="1645920"/>
          </a:xfrm>
        </p:spPr>
        <p:txBody>
          <a:bodyPr>
            <a:normAutofit/>
          </a:bodyPr>
          <a:lstStyle/>
          <a:p>
            <a:r>
              <a:rPr lang="en-US" sz="3200"/>
              <a:t>Output Design</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3C7B4A2A-3E2B-4A21-715F-CCFF312BD6B1}"/>
              </a:ext>
            </a:extLst>
          </p:cNvPr>
          <p:cNvSpPr>
            <a:spLocks noGrp="1"/>
          </p:cNvSpPr>
          <p:nvPr>
            <p:ph idx="1"/>
          </p:nvPr>
        </p:nvSpPr>
        <p:spPr>
          <a:xfrm>
            <a:off x="5351164" y="586822"/>
            <a:ext cx="6002636" cy="1645920"/>
          </a:xfrm>
        </p:spPr>
        <p:txBody>
          <a:bodyPr vert="horz" lIns="91440" tIns="45720" rIns="91440" bIns="45720" rtlCol="0" anchor="ctr">
            <a:noAutofit/>
          </a:bodyPr>
          <a:lstStyle/>
          <a:p>
            <a:pPr marL="0" indent="0">
              <a:buNone/>
            </a:pPr>
            <a:r>
              <a:rPr lang="en-US" sz="1400" dirty="0">
                <a:ea typeface="+mn-lt"/>
                <a:cs typeface="+mn-lt"/>
              </a:rPr>
              <a:t>The output UI design encompasses the presentation of news updates and user interactions.</a:t>
            </a:r>
            <a:endParaRPr lang="en-US" sz="1400" dirty="0"/>
          </a:p>
          <a:p>
            <a:r>
              <a:rPr lang="en-US" sz="1400" b="1" dirty="0">
                <a:ea typeface="+mn-lt"/>
                <a:cs typeface="+mn-lt"/>
              </a:rPr>
              <a:t>News Updates</a:t>
            </a:r>
            <a:r>
              <a:rPr lang="en-US" sz="1400" dirty="0">
                <a:ea typeface="+mn-lt"/>
                <a:cs typeface="+mn-lt"/>
              </a:rPr>
              <a:t>: Display news articles based on user preferences, with options for reading more and skipping.</a:t>
            </a:r>
            <a:endParaRPr lang="en-US" sz="1400" dirty="0"/>
          </a:p>
          <a:p>
            <a:r>
              <a:rPr lang="en-US" sz="1400" b="1" dirty="0">
                <a:ea typeface="+mn-lt"/>
                <a:cs typeface="+mn-lt"/>
              </a:rPr>
              <a:t>Interaction Feedback</a:t>
            </a:r>
            <a:r>
              <a:rPr lang="en-US" sz="1400" dirty="0">
                <a:ea typeface="+mn-lt"/>
                <a:cs typeface="+mn-lt"/>
              </a:rPr>
              <a:t>: Provide auditory and visual feedback for recognized voice commands and actions.</a:t>
            </a:r>
            <a:endParaRPr lang="en-US" sz="1400" dirty="0"/>
          </a:p>
        </p:txBody>
      </p:sp>
      <p:pic>
        <p:nvPicPr>
          <p:cNvPr id="4" name="Content Placeholder 3" descr="Output Design">
            <a:extLst>
              <a:ext uri="{FF2B5EF4-FFF2-40B4-BE49-F238E27FC236}">
                <a16:creationId xmlns:a16="http://schemas.microsoft.com/office/drawing/2014/main" id="{2CB0E155-C65B-E02D-CEF5-9FB9A509CC20}"/>
              </a:ext>
            </a:extLst>
          </p:cNvPr>
          <p:cNvPicPr>
            <a:picLocks noChangeAspect="1"/>
          </p:cNvPicPr>
          <p:nvPr/>
        </p:nvPicPr>
        <p:blipFill>
          <a:blip r:embed="rId2"/>
          <a:stretch>
            <a:fillRect/>
          </a:stretch>
        </p:blipFill>
        <p:spPr>
          <a:xfrm>
            <a:off x="3043428" y="2734056"/>
            <a:ext cx="6193536" cy="3483864"/>
          </a:xfrm>
          <a:prstGeom prst="rect">
            <a:avLst/>
          </a:prstGeom>
        </p:spPr>
      </p:pic>
    </p:spTree>
    <p:extLst>
      <p:ext uri="{BB962C8B-B14F-4D97-AF65-F5344CB8AC3E}">
        <p14:creationId xmlns:p14="http://schemas.microsoft.com/office/powerpoint/2010/main" val="2066295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6BF7EF-6BA5-4E79-31E9-2C74D15ADA2C}"/>
              </a:ext>
            </a:extLst>
          </p:cNvPr>
          <p:cNvSpPr>
            <a:spLocks noGrp="1"/>
          </p:cNvSpPr>
          <p:nvPr>
            <p:ph type="title"/>
          </p:nvPr>
        </p:nvSpPr>
        <p:spPr>
          <a:xfrm>
            <a:off x="841247" y="978619"/>
            <a:ext cx="3410712" cy="1106424"/>
          </a:xfrm>
        </p:spPr>
        <p:txBody>
          <a:bodyPr>
            <a:normAutofit/>
          </a:bodyPr>
          <a:lstStyle/>
          <a:p>
            <a:r>
              <a:rPr lang="en-US" sz="2800"/>
              <a:t>System Architecture</a:t>
            </a:r>
          </a:p>
        </p:txBody>
      </p:sp>
      <p:sp>
        <p:nvSpPr>
          <p:cNvPr id="24" name="Rectangle 2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3D9A1159-FE1F-E16E-04B2-2AE54C8AA2CC}"/>
              </a:ext>
            </a:extLst>
          </p:cNvPr>
          <p:cNvSpPr>
            <a:spLocks noGrp="1"/>
          </p:cNvSpPr>
          <p:nvPr>
            <p:ph idx="1"/>
          </p:nvPr>
        </p:nvSpPr>
        <p:spPr>
          <a:xfrm>
            <a:off x="841248" y="2252870"/>
            <a:ext cx="3412219" cy="3560251"/>
          </a:xfrm>
        </p:spPr>
        <p:txBody>
          <a:bodyPr>
            <a:normAutofit/>
          </a:bodyPr>
          <a:lstStyle/>
          <a:p>
            <a:pPr marL="0" indent="0">
              <a:lnSpc>
                <a:spcPct val="100000"/>
              </a:lnSpc>
              <a:buNone/>
            </a:pPr>
            <a:r>
              <a:rPr lang="en-US" sz="1400">
                <a:ea typeface="+mn-lt"/>
                <a:cs typeface="+mn-lt"/>
              </a:rPr>
              <a:t>The system follows a client-server architecture:</a:t>
            </a:r>
            <a:endParaRPr lang="en-US" sz="1400"/>
          </a:p>
          <a:p>
            <a:pPr>
              <a:lnSpc>
                <a:spcPct val="100000"/>
              </a:lnSpc>
            </a:pPr>
            <a:r>
              <a:rPr lang="en-US" sz="1400" b="1" dirty="0">
                <a:ea typeface="+mn-lt"/>
                <a:cs typeface="+mn-lt"/>
              </a:rPr>
              <a:t>Client (User Interface)</a:t>
            </a:r>
            <a:r>
              <a:rPr lang="en-US" sz="1400" dirty="0">
                <a:ea typeface="+mn-lt"/>
                <a:cs typeface="+mn-lt"/>
              </a:rPr>
              <a:t>: Developed using React JS, HTML, and CSS, providing a responsive and user-friendly interface for users to interact with the application and issue voice commands.</a:t>
            </a:r>
            <a:endParaRPr lang="en-US" sz="1400"/>
          </a:p>
          <a:p>
            <a:pPr>
              <a:lnSpc>
                <a:spcPct val="100000"/>
              </a:lnSpc>
            </a:pPr>
            <a:r>
              <a:rPr lang="en-US" sz="1400" b="1" dirty="0">
                <a:ea typeface="+mn-lt"/>
                <a:cs typeface="+mn-lt"/>
              </a:rPr>
              <a:t>Server</a:t>
            </a:r>
            <a:r>
              <a:rPr lang="en-US" sz="1400" dirty="0">
                <a:ea typeface="+mn-lt"/>
                <a:cs typeface="+mn-lt"/>
              </a:rPr>
              <a:t>: Manages the business logic, voice recognition, and database operations. Utilizes Alan AI for speech recognition and processing.</a:t>
            </a:r>
            <a:endParaRPr lang="en-US" sz="1400"/>
          </a:p>
        </p:txBody>
      </p:sp>
      <p:pic>
        <p:nvPicPr>
          <p:cNvPr id="4" name="Content Placeholder 3" descr="System Architecture diagram">
            <a:extLst>
              <a:ext uri="{FF2B5EF4-FFF2-40B4-BE49-F238E27FC236}">
                <a16:creationId xmlns:a16="http://schemas.microsoft.com/office/drawing/2014/main" id="{2540A534-AD85-E9E1-DBCC-DA44D9173211}"/>
              </a:ext>
            </a:extLst>
          </p:cNvPr>
          <p:cNvPicPr>
            <a:picLocks noChangeAspect="1"/>
          </p:cNvPicPr>
          <p:nvPr/>
        </p:nvPicPr>
        <p:blipFill>
          <a:blip r:embed="rId2"/>
          <a:stretch>
            <a:fillRect/>
          </a:stretch>
        </p:blipFill>
        <p:spPr>
          <a:xfrm>
            <a:off x="5120640" y="2272010"/>
            <a:ext cx="6656832" cy="2213396"/>
          </a:xfrm>
          <a:prstGeom prst="rect">
            <a:avLst/>
          </a:prstGeom>
        </p:spPr>
      </p:pic>
    </p:spTree>
    <p:extLst>
      <p:ext uri="{BB962C8B-B14F-4D97-AF65-F5344CB8AC3E}">
        <p14:creationId xmlns:p14="http://schemas.microsoft.com/office/powerpoint/2010/main" val="1160886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840A5-3EB7-2651-0B86-CF69EE2BFC86}"/>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Program Flowchart</a:t>
            </a:r>
          </a:p>
        </p:txBody>
      </p:sp>
      <p:pic>
        <p:nvPicPr>
          <p:cNvPr id="4" name="Content Placeholder 3" descr="A screenshot of a computer screen&#10;&#10;Description automatically generated">
            <a:extLst>
              <a:ext uri="{FF2B5EF4-FFF2-40B4-BE49-F238E27FC236}">
                <a16:creationId xmlns:a16="http://schemas.microsoft.com/office/drawing/2014/main" id="{46DF9CAD-FE26-8121-C894-8F43A3084179}"/>
              </a:ext>
            </a:extLst>
          </p:cNvPr>
          <p:cNvPicPr>
            <a:picLocks noGrp="1" noChangeAspect="1"/>
          </p:cNvPicPr>
          <p:nvPr>
            <p:ph idx="1"/>
          </p:nvPr>
        </p:nvPicPr>
        <p:blipFill>
          <a:blip r:embed="rId2"/>
          <a:stretch>
            <a:fillRect/>
          </a:stretch>
        </p:blipFill>
        <p:spPr>
          <a:xfrm>
            <a:off x="1870452" y="454889"/>
            <a:ext cx="3710223" cy="5940350"/>
          </a:xfrm>
          <a:prstGeom prst="rect">
            <a:avLst/>
          </a:prstGeom>
        </p:spPr>
      </p:pic>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65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2E6E-15E9-B4F3-4406-08E5942F1E58}"/>
              </a:ext>
            </a:extLst>
          </p:cNvPr>
          <p:cNvSpPr>
            <a:spLocks noGrp="1"/>
          </p:cNvSpPr>
          <p:nvPr>
            <p:ph type="title"/>
          </p:nvPr>
        </p:nvSpPr>
        <p:spPr/>
        <p:txBody>
          <a:bodyPr/>
          <a:lstStyle/>
          <a:p>
            <a:r>
              <a:rPr lang="en-US" dirty="0"/>
              <a:t>Source Code Listing</a:t>
            </a:r>
          </a:p>
        </p:txBody>
      </p:sp>
      <p:sp>
        <p:nvSpPr>
          <p:cNvPr id="3" name="Content Placeholder 2">
            <a:extLst>
              <a:ext uri="{FF2B5EF4-FFF2-40B4-BE49-F238E27FC236}">
                <a16:creationId xmlns:a16="http://schemas.microsoft.com/office/drawing/2014/main" id="{4E445D8A-26BF-837D-8C1F-996FFC410740}"/>
              </a:ext>
            </a:extLst>
          </p:cNvPr>
          <p:cNvSpPr>
            <a:spLocks noGrp="1"/>
          </p:cNvSpPr>
          <p:nvPr>
            <p:ph idx="1"/>
          </p:nvPr>
        </p:nvSpPr>
        <p:spPr/>
        <p:txBody>
          <a:bodyPr vert="horz" lIns="91440" tIns="45720" rIns="91440" bIns="45720" rtlCol="0" anchor="t">
            <a:normAutofit/>
          </a:bodyPr>
          <a:lstStyle/>
          <a:p>
            <a:pPr>
              <a:lnSpc>
                <a:spcPct val="120000"/>
              </a:lnSpc>
              <a:spcBef>
                <a:spcPts val="100"/>
              </a:spcBef>
              <a:buNone/>
            </a:pPr>
            <a:r>
              <a:rPr lang="en-US" sz="1100" dirty="0">
                <a:solidFill>
                  <a:srgbClr val="AF00DB"/>
                </a:solidFill>
                <a:latin typeface="Consolas"/>
              </a:rPr>
              <a:t>import</a:t>
            </a:r>
            <a:r>
              <a:rPr lang="en-US" sz="1100" dirty="0">
                <a:solidFill>
                  <a:srgbClr val="000000"/>
                </a:solidFill>
                <a:latin typeface="Consolas"/>
              </a:rPr>
              <a:t> </a:t>
            </a:r>
            <a:r>
              <a:rPr lang="en-US" sz="1100" dirty="0">
                <a:solidFill>
                  <a:srgbClr val="001080"/>
                </a:solidFill>
                <a:latin typeface="Consolas"/>
              </a:rPr>
              <a:t>React</a:t>
            </a:r>
            <a:r>
              <a:rPr lang="en-US" sz="1100" dirty="0">
                <a:solidFill>
                  <a:srgbClr val="000000"/>
                </a:solidFill>
                <a:latin typeface="Consolas"/>
              </a:rPr>
              <a:t> </a:t>
            </a:r>
            <a:r>
              <a:rPr lang="en-US" sz="1100" dirty="0">
                <a:solidFill>
                  <a:srgbClr val="AF00DB"/>
                </a:solidFill>
                <a:latin typeface="Consolas"/>
              </a:rPr>
              <a:t>from</a:t>
            </a:r>
            <a:r>
              <a:rPr lang="en-US" sz="1100" dirty="0">
                <a:solidFill>
                  <a:srgbClr val="000000"/>
                </a:solidFill>
                <a:latin typeface="Consolas"/>
              </a:rPr>
              <a:t> </a:t>
            </a:r>
            <a:r>
              <a:rPr lang="en-US" sz="1100" dirty="0">
                <a:solidFill>
                  <a:srgbClr val="A31515"/>
                </a:solidFill>
                <a:latin typeface="Consolas"/>
              </a:rPr>
              <a:t>'react'</a:t>
            </a:r>
            <a:r>
              <a:rPr lang="en-US" sz="1100" dirty="0">
                <a:solidFill>
                  <a:srgbClr val="222222"/>
                </a:solidFill>
                <a:latin typeface="Consolas"/>
              </a:rPr>
              <a:t>;</a:t>
            </a:r>
            <a:endParaRPr lang="en-US" dirty="0"/>
          </a:p>
          <a:p>
            <a:pPr>
              <a:lnSpc>
                <a:spcPct val="120000"/>
              </a:lnSpc>
              <a:spcBef>
                <a:spcPts val="100"/>
              </a:spcBef>
              <a:buNone/>
            </a:pPr>
            <a:r>
              <a:rPr lang="en-US" sz="1100" dirty="0">
                <a:solidFill>
                  <a:srgbClr val="AF00DB"/>
                </a:solidFill>
                <a:latin typeface="Consolas"/>
              </a:rPr>
              <a:t>import</a:t>
            </a:r>
            <a:r>
              <a:rPr lang="en-US" sz="1100" dirty="0">
                <a:solidFill>
                  <a:srgbClr val="000000"/>
                </a:solidFill>
                <a:latin typeface="Consolas"/>
              </a:rPr>
              <a:t> </a:t>
            </a:r>
            <a:r>
              <a:rPr lang="en-US" sz="1100" dirty="0" err="1">
                <a:solidFill>
                  <a:srgbClr val="001080"/>
                </a:solidFill>
                <a:latin typeface="Consolas"/>
              </a:rPr>
              <a:t>NewsCard</a:t>
            </a:r>
            <a:r>
              <a:rPr lang="en-US" sz="1100" dirty="0">
                <a:solidFill>
                  <a:srgbClr val="000000"/>
                </a:solidFill>
                <a:latin typeface="Consolas"/>
              </a:rPr>
              <a:t> </a:t>
            </a:r>
            <a:r>
              <a:rPr lang="en-US" sz="1100" dirty="0">
                <a:solidFill>
                  <a:srgbClr val="AF00DB"/>
                </a:solidFill>
                <a:latin typeface="Consolas"/>
              </a:rPr>
              <a:t>from</a:t>
            </a:r>
            <a:r>
              <a:rPr lang="en-US" sz="1100" dirty="0">
                <a:solidFill>
                  <a:srgbClr val="000000"/>
                </a:solidFill>
                <a:latin typeface="Consolas"/>
              </a:rPr>
              <a:t> </a:t>
            </a:r>
            <a:r>
              <a:rPr lang="en-US" sz="1100" dirty="0">
                <a:solidFill>
                  <a:srgbClr val="A31515"/>
                </a:solidFill>
                <a:latin typeface="Consolas"/>
              </a:rPr>
              <a:t>'../</a:t>
            </a:r>
            <a:r>
              <a:rPr lang="en-US" sz="1100" dirty="0" err="1">
                <a:solidFill>
                  <a:srgbClr val="A31515"/>
                </a:solidFill>
                <a:latin typeface="Consolas"/>
              </a:rPr>
              <a:t>NewsCard</a:t>
            </a:r>
            <a:r>
              <a:rPr lang="en-US" sz="1100" dirty="0">
                <a:solidFill>
                  <a:srgbClr val="A31515"/>
                </a:solidFill>
                <a:latin typeface="Consolas"/>
              </a:rPr>
              <a:t>/</a:t>
            </a:r>
            <a:r>
              <a:rPr lang="en-US" sz="1100" dirty="0" err="1">
                <a:solidFill>
                  <a:srgbClr val="A31515"/>
                </a:solidFill>
                <a:latin typeface="Consolas"/>
              </a:rPr>
              <a:t>NewsCard</a:t>
            </a:r>
            <a:r>
              <a:rPr lang="en-US" sz="1100" dirty="0">
                <a:solidFill>
                  <a:srgbClr val="A31515"/>
                </a:solidFill>
                <a:latin typeface="Consolas"/>
              </a:rPr>
              <a:t>'</a:t>
            </a:r>
            <a:endParaRPr lang="en-US"/>
          </a:p>
          <a:p>
            <a:pPr>
              <a:lnSpc>
                <a:spcPct val="120000"/>
              </a:lnSpc>
              <a:spcBef>
                <a:spcPts val="100"/>
              </a:spcBef>
              <a:buNone/>
            </a:pPr>
            <a:r>
              <a:rPr lang="en-US" sz="1100" dirty="0">
                <a:solidFill>
                  <a:srgbClr val="AF00DB"/>
                </a:solidFill>
                <a:latin typeface="Consolas"/>
              </a:rPr>
              <a:t>import</a:t>
            </a:r>
            <a:r>
              <a:rPr lang="en-US" sz="1100" dirty="0">
                <a:solidFill>
                  <a:srgbClr val="000000"/>
                </a:solidFill>
                <a:latin typeface="Consolas"/>
              </a:rPr>
              <a:t> </a:t>
            </a:r>
            <a:r>
              <a:rPr lang="en-US" sz="1100" dirty="0">
                <a:solidFill>
                  <a:srgbClr val="222222"/>
                </a:solidFill>
                <a:latin typeface="Consolas"/>
              </a:rPr>
              <a:t>{</a:t>
            </a:r>
            <a:r>
              <a:rPr lang="en-US" sz="1100" dirty="0">
                <a:solidFill>
                  <a:srgbClr val="001080"/>
                </a:solidFill>
                <a:latin typeface="Consolas"/>
              </a:rPr>
              <a:t>Grid</a:t>
            </a:r>
            <a:r>
              <a:rPr lang="en-US" sz="1100" dirty="0">
                <a:solidFill>
                  <a:srgbClr val="222222"/>
                </a:solidFill>
                <a:latin typeface="Consolas"/>
              </a:rPr>
              <a:t>,</a:t>
            </a:r>
            <a:r>
              <a:rPr lang="en-US" sz="1100" dirty="0">
                <a:solidFill>
                  <a:srgbClr val="000000"/>
                </a:solidFill>
                <a:latin typeface="Consolas"/>
              </a:rPr>
              <a:t> </a:t>
            </a:r>
            <a:r>
              <a:rPr lang="en-US" sz="1100" dirty="0">
                <a:solidFill>
                  <a:srgbClr val="001080"/>
                </a:solidFill>
                <a:latin typeface="Consolas"/>
              </a:rPr>
              <a:t>Grow</a:t>
            </a:r>
            <a:r>
              <a:rPr lang="en-US" sz="1100" dirty="0">
                <a:solidFill>
                  <a:srgbClr val="222222"/>
                </a:solidFill>
                <a:latin typeface="Consolas"/>
              </a:rPr>
              <a:t>,</a:t>
            </a:r>
            <a:r>
              <a:rPr lang="en-US" sz="1100" dirty="0">
                <a:solidFill>
                  <a:srgbClr val="000000"/>
                </a:solidFill>
                <a:latin typeface="Consolas"/>
              </a:rPr>
              <a:t> </a:t>
            </a:r>
            <a:r>
              <a:rPr lang="en-US" sz="1100" dirty="0">
                <a:solidFill>
                  <a:srgbClr val="001080"/>
                </a:solidFill>
                <a:latin typeface="Consolas"/>
              </a:rPr>
              <a:t>Typography</a:t>
            </a:r>
            <a:r>
              <a:rPr lang="en-US" sz="1100" dirty="0">
                <a:solidFill>
                  <a:srgbClr val="222222"/>
                </a:solidFill>
                <a:latin typeface="Consolas"/>
              </a:rPr>
              <a:t>}</a:t>
            </a:r>
            <a:r>
              <a:rPr lang="en-US" sz="1100" dirty="0">
                <a:solidFill>
                  <a:srgbClr val="000000"/>
                </a:solidFill>
                <a:latin typeface="Consolas"/>
              </a:rPr>
              <a:t> </a:t>
            </a:r>
            <a:r>
              <a:rPr lang="en-US" sz="1100" dirty="0">
                <a:solidFill>
                  <a:srgbClr val="AF00DB"/>
                </a:solidFill>
                <a:latin typeface="Consolas"/>
              </a:rPr>
              <a:t>from</a:t>
            </a:r>
            <a:r>
              <a:rPr lang="en-US" sz="1100" dirty="0">
                <a:solidFill>
                  <a:srgbClr val="000000"/>
                </a:solidFill>
                <a:latin typeface="Consolas"/>
              </a:rPr>
              <a:t> </a:t>
            </a:r>
            <a:r>
              <a:rPr lang="en-US" sz="1100" dirty="0">
                <a:solidFill>
                  <a:srgbClr val="A31515"/>
                </a:solidFill>
                <a:latin typeface="Consolas"/>
              </a:rPr>
              <a:t>'@material-</a:t>
            </a:r>
            <a:r>
              <a:rPr lang="en-US" sz="1100" dirty="0" err="1">
                <a:solidFill>
                  <a:srgbClr val="A31515"/>
                </a:solidFill>
                <a:latin typeface="Consolas"/>
              </a:rPr>
              <a:t>ui</a:t>
            </a:r>
            <a:r>
              <a:rPr lang="en-US" sz="1100" dirty="0">
                <a:solidFill>
                  <a:srgbClr val="A31515"/>
                </a:solidFill>
                <a:latin typeface="Consolas"/>
              </a:rPr>
              <a:t>/core'</a:t>
            </a:r>
            <a:r>
              <a:rPr lang="en-US" sz="1100" dirty="0">
                <a:solidFill>
                  <a:srgbClr val="222222"/>
                </a:solidFill>
                <a:latin typeface="Consolas"/>
              </a:rPr>
              <a:t>;</a:t>
            </a:r>
            <a:endParaRPr lang="en-US" dirty="0">
              <a:solidFill>
                <a:srgbClr val="000000"/>
              </a:solidFill>
              <a:latin typeface="Neue Haas Grotesk Text Pro"/>
            </a:endParaRPr>
          </a:p>
          <a:p>
            <a:pPr>
              <a:lnSpc>
                <a:spcPct val="120000"/>
              </a:lnSpc>
              <a:spcBef>
                <a:spcPts val="100"/>
              </a:spcBef>
              <a:buNone/>
            </a:pPr>
            <a:r>
              <a:rPr lang="en-US" sz="1100" dirty="0">
                <a:solidFill>
                  <a:srgbClr val="AF00DB"/>
                </a:solidFill>
                <a:latin typeface="Consolas"/>
              </a:rPr>
              <a:t>import</a:t>
            </a:r>
            <a:r>
              <a:rPr lang="en-US" sz="1100" dirty="0">
                <a:solidFill>
                  <a:srgbClr val="000000"/>
                </a:solidFill>
                <a:latin typeface="Consolas"/>
              </a:rPr>
              <a:t> </a:t>
            </a:r>
            <a:r>
              <a:rPr lang="en-US" sz="1100" dirty="0" err="1">
                <a:solidFill>
                  <a:srgbClr val="001080"/>
                </a:solidFill>
                <a:latin typeface="Consolas"/>
              </a:rPr>
              <a:t>useStyles</a:t>
            </a:r>
            <a:r>
              <a:rPr lang="en-US" sz="1100" dirty="0">
                <a:solidFill>
                  <a:srgbClr val="000000"/>
                </a:solidFill>
                <a:latin typeface="Consolas"/>
              </a:rPr>
              <a:t> </a:t>
            </a:r>
            <a:r>
              <a:rPr lang="en-US" sz="1100" dirty="0">
                <a:solidFill>
                  <a:srgbClr val="AF00DB"/>
                </a:solidFill>
                <a:latin typeface="Consolas"/>
              </a:rPr>
              <a:t>from</a:t>
            </a:r>
            <a:r>
              <a:rPr lang="en-US" sz="1100" dirty="0">
                <a:solidFill>
                  <a:srgbClr val="000000"/>
                </a:solidFill>
                <a:latin typeface="Consolas"/>
              </a:rPr>
              <a:t> </a:t>
            </a:r>
            <a:r>
              <a:rPr lang="en-US" sz="1100" dirty="0">
                <a:solidFill>
                  <a:srgbClr val="A31515"/>
                </a:solidFill>
                <a:latin typeface="Consolas"/>
              </a:rPr>
              <a:t>'./styles'</a:t>
            </a:r>
            <a:r>
              <a:rPr lang="en-US" sz="1100" dirty="0">
                <a:solidFill>
                  <a:srgbClr val="222222"/>
                </a:solidFill>
                <a:latin typeface="Consolas"/>
              </a:rPr>
              <a:t>;</a:t>
            </a:r>
            <a:endParaRPr lang="en-US"/>
          </a:p>
          <a:p>
            <a:pPr>
              <a:spcBef>
                <a:spcPts val="100"/>
              </a:spcBef>
              <a:buNone/>
            </a:pPr>
            <a:r>
              <a:rPr lang="en-US" sz="1100" dirty="0">
                <a:solidFill>
                  <a:srgbClr val="0000FF"/>
                </a:solidFill>
                <a:latin typeface="Consolas"/>
              </a:rPr>
              <a:t>const</a:t>
            </a:r>
            <a:r>
              <a:rPr lang="en-US" sz="1100" dirty="0">
                <a:solidFill>
                  <a:srgbClr val="000000"/>
                </a:solidFill>
                <a:latin typeface="Consolas"/>
              </a:rPr>
              <a:t> </a:t>
            </a:r>
            <a:r>
              <a:rPr lang="en-US" sz="1100" dirty="0" err="1">
                <a:solidFill>
                  <a:srgbClr val="222222"/>
                </a:solidFill>
                <a:latin typeface="Consolas"/>
              </a:rPr>
              <a:t>infoCards</a:t>
            </a:r>
            <a:r>
              <a:rPr lang="en-US" sz="1100" dirty="0">
                <a:solidFill>
                  <a:srgbClr val="000000"/>
                </a:solidFill>
                <a:latin typeface="Consolas"/>
              </a:rPr>
              <a:t> = [</a:t>
            </a:r>
            <a:endParaRPr lang="en-US"/>
          </a:p>
          <a:p>
            <a:pPr>
              <a:spcBef>
                <a:spcPts val="100"/>
              </a:spcBef>
              <a:buNone/>
            </a:pPr>
            <a:r>
              <a:rPr lang="en-US" sz="1100" dirty="0">
                <a:solidFill>
                  <a:srgbClr val="000000"/>
                </a:solidFill>
                <a:latin typeface="Consolas"/>
              </a:rPr>
              <a:t>    </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color:</a:t>
            </a:r>
            <a:r>
              <a:rPr lang="en-US" sz="1100" dirty="0">
                <a:solidFill>
                  <a:srgbClr val="000000"/>
                </a:solidFill>
                <a:latin typeface="Consolas"/>
              </a:rPr>
              <a:t> </a:t>
            </a:r>
            <a:r>
              <a:rPr lang="en-US" sz="1100" dirty="0">
                <a:solidFill>
                  <a:srgbClr val="A31515"/>
                </a:solidFill>
                <a:latin typeface="Consolas"/>
              </a:rPr>
              <a:t>'#00838f'</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title:</a:t>
            </a:r>
            <a:r>
              <a:rPr lang="en-US" sz="1100" dirty="0">
                <a:solidFill>
                  <a:srgbClr val="000000"/>
                </a:solidFill>
                <a:latin typeface="Consolas"/>
              </a:rPr>
              <a:t> </a:t>
            </a:r>
            <a:r>
              <a:rPr lang="en-US" sz="1100" dirty="0">
                <a:solidFill>
                  <a:srgbClr val="A31515"/>
                </a:solidFill>
                <a:latin typeface="Consolas"/>
              </a:rPr>
              <a:t>'Latest News'</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text:</a:t>
            </a:r>
            <a:r>
              <a:rPr lang="en-US" sz="1100" dirty="0">
                <a:solidFill>
                  <a:srgbClr val="000000"/>
                </a:solidFill>
                <a:latin typeface="Consolas"/>
              </a:rPr>
              <a:t> </a:t>
            </a:r>
            <a:r>
              <a:rPr lang="en-US" sz="1100" dirty="0">
                <a:solidFill>
                  <a:srgbClr val="A31515"/>
                </a:solidFill>
                <a:latin typeface="Consolas"/>
              </a:rPr>
              <a:t>'Give me the latest </a:t>
            </a:r>
            <a:r>
              <a:rPr lang="en-US" sz="1100" dirty="0" err="1">
                <a:solidFill>
                  <a:srgbClr val="A31515"/>
                </a:solidFill>
                <a:latin typeface="Consolas"/>
              </a:rPr>
              <a:t>news'</a:t>
            </a:r>
            <a:r>
              <a:rPr lang="en-US" sz="1100" dirty="0">
                <a:solidFill>
                  <a:srgbClr val="000000"/>
                </a:solidFill>
                <a:latin typeface="Consolas"/>
              </a:rPr>
              <a:t> </a:t>
            </a:r>
            <a:r>
              <a:rPr lang="en-US" sz="1100" dirty="0">
                <a:solidFill>
                  <a:srgbClr val="222222"/>
                </a:solidFill>
                <a:latin typeface="Consolas"/>
              </a:rPr>
              <a:t>},</a:t>
            </a:r>
            <a:endParaRPr lang="en-US"/>
          </a:p>
          <a:p>
            <a:pPr>
              <a:spcBef>
                <a:spcPts val="100"/>
              </a:spcBef>
              <a:buNone/>
            </a:pPr>
            <a:r>
              <a:rPr lang="en-US" sz="1100" dirty="0">
                <a:solidFill>
                  <a:srgbClr val="000000"/>
                </a:solidFill>
                <a:latin typeface="Consolas"/>
              </a:rPr>
              <a:t>    </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color:</a:t>
            </a:r>
            <a:r>
              <a:rPr lang="en-US" sz="1100" dirty="0">
                <a:solidFill>
                  <a:srgbClr val="000000"/>
                </a:solidFill>
                <a:latin typeface="Consolas"/>
              </a:rPr>
              <a:t> </a:t>
            </a:r>
            <a:r>
              <a:rPr lang="en-US" sz="1100" dirty="0">
                <a:solidFill>
                  <a:srgbClr val="A31515"/>
                </a:solidFill>
                <a:latin typeface="Consolas"/>
              </a:rPr>
              <a:t>'#1565c0'</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title:</a:t>
            </a:r>
            <a:r>
              <a:rPr lang="en-US" sz="1100" dirty="0">
                <a:solidFill>
                  <a:srgbClr val="000000"/>
                </a:solidFill>
                <a:latin typeface="Consolas"/>
              </a:rPr>
              <a:t> </a:t>
            </a:r>
            <a:r>
              <a:rPr lang="en-US" sz="1100" dirty="0">
                <a:solidFill>
                  <a:srgbClr val="A31515"/>
                </a:solidFill>
                <a:latin typeface="Consolas"/>
              </a:rPr>
              <a:t>'News by Categories'</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info:</a:t>
            </a:r>
            <a:r>
              <a:rPr lang="en-US" sz="1100" dirty="0">
                <a:solidFill>
                  <a:srgbClr val="000000"/>
                </a:solidFill>
                <a:latin typeface="Consolas"/>
              </a:rPr>
              <a:t> </a:t>
            </a:r>
            <a:r>
              <a:rPr lang="en-US" sz="1100" dirty="0">
                <a:solidFill>
                  <a:srgbClr val="A31515"/>
                </a:solidFill>
                <a:latin typeface="Consolas"/>
              </a:rPr>
              <a:t>'Business, Entertainment, General, Health, Science, Sports, Technology'</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text:</a:t>
            </a:r>
            <a:r>
              <a:rPr lang="en-US" sz="1100" dirty="0">
                <a:solidFill>
                  <a:srgbClr val="000000"/>
                </a:solidFill>
                <a:latin typeface="Consolas"/>
              </a:rPr>
              <a:t> </a:t>
            </a:r>
            <a:r>
              <a:rPr lang="en-US" sz="1100" dirty="0">
                <a:solidFill>
                  <a:srgbClr val="A31515"/>
                </a:solidFill>
                <a:latin typeface="Consolas"/>
              </a:rPr>
              <a:t>'Give me the latest Technology </a:t>
            </a:r>
            <a:r>
              <a:rPr lang="en-US" sz="1100" dirty="0" err="1">
                <a:solidFill>
                  <a:srgbClr val="A31515"/>
                </a:solidFill>
                <a:latin typeface="Consolas"/>
              </a:rPr>
              <a:t>news'</a:t>
            </a:r>
            <a:r>
              <a:rPr lang="en-US" sz="1100" dirty="0">
                <a:solidFill>
                  <a:srgbClr val="000000"/>
                </a:solidFill>
                <a:latin typeface="Consolas"/>
              </a:rPr>
              <a:t> </a:t>
            </a:r>
            <a:r>
              <a:rPr lang="en-US" sz="1100" dirty="0">
                <a:solidFill>
                  <a:srgbClr val="222222"/>
                </a:solidFill>
                <a:latin typeface="Consolas"/>
              </a:rPr>
              <a:t>},</a:t>
            </a:r>
            <a:endParaRPr lang="en-US"/>
          </a:p>
          <a:p>
            <a:pPr>
              <a:spcBef>
                <a:spcPts val="100"/>
              </a:spcBef>
              <a:buNone/>
            </a:pPr>
            <a:r>
              <a:rPr lang="en-US" sz="1100" dirty="0">
                <a:solidFill>
                  <a:srgbClr val="000000"/>
                </a:solidFill>
                <a:latin typeface="Consolas"/>
              </a:rPr>
              <a:t>    </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color:</a:t>
            </a:r>
            <a:r>
              <a:rPr lang="en-US" sz="1100" dirty="0">
                <a:solidFill>
                  <a:srgbClr val="000000"/>
                </a:solidFill>
                <a:latin typeface="Consolas"/>
              </a:rPr>
              <a:t> </a:t>
            </a:r>
            <a:r>
              <a:rPr lang="en-US" sz="1100" dirty="0">
                <a:solidFill>
                  <a:srgbClr val="A31515"/>
                </a:solidFill>
                <a:latin typeface="Consolas"/>
              </a:rPr>
              <a:t>'#4527a0'</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title:</a:t>
            </a:r>
            <a:r>
              <a:rPr lang="en-US" sz="1100" dirty="0">
                <a:solidFill>
                  <a:srgbClr val="000000"/>
                </a:solidFill>
                <a:latin typeface="Consolas"/>
              </a:rPr>
              <a:t> </a:t>
            </a:r>
            <a:r>
              <a:rPr lang="en-US" sz="1100" dirty="0">
                <a:solidFill>
                  <a:srgbClr val="A31515"/>
                </a:solidFill>
                <a:latin typeface="Consolas"/>
              </a:rPr>
              <a:t>'News by Terms'</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info:</a:t>
            </a:r>
            <a:r>
              <a:rPr lang="en-US" sz="1100" dirty="0">
                <a:solidFill>
                  <a:srgbClr val="000000"/>
                </a:solidFill>
                <a:latin typeface="Consolas"/>
              </a:rPr>
              <a:t> </a:t>
            </a:r>
            <a:r>
              <a:rPr lang="en-US" sz="1100" dirty="0">
                <a:solidFill>
                  <a:srgbClr val="A31515"/>
                </a:solidFill>
                <a:latin typeface="Consolas"/>
              </a:rPr>
              <a:t>'Bitcoin, PlayStation 5, Smartphones, Donald Trump...'</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text:</a:t>
            </a:r>
            <a:r>
              <a:rPr lang="en-US" sz="1100" dirty="0">
                <a:solidFill>
                  <a:srgbClr val="000000"/>
                </a:solidFill>
                <a:latin typeface="Consolas"/>
              </a:rPr>
              <a:t> </a:t>
            </a:r>
            <a:r>
              <a:rPr lang="en-US" sz="1100" dirty="0">
                <a:solidFill>
                  <a:srgbClr val="A31515"/>
                </a:solidFill>
                <a:latin typeface="Consolas"/>
              </a:rPr>
              <a:t>'What</a:t>
            </a:r>
            <a:r>
              <a:rPr lang="en-US" sz="1100" dirty="0">
                <a:solidFill>
                  <a:srgbClr val="FF0000"/>
                </a:solidFill>
                <a:latin typeface="Consolas"/>
              </a:rPr>
              <a:t>\'</a:t>
            </a:r>
            <a:r>
              <a:rPr lang="en-US" sz="1100" dirty="0">
                <a:solidFill>
                  <a:srgbClr val="A31515"/>
                </a:solidFill>
                <a:latin typeface="Consolas"/>
              </a:rPr>
              <a:t>s up with PlayStation 5'</a:t>
            </a:r>
            <a:r>
              <a:rPr lang="en-US" sz="1100" dirty="0">
                <a:solidFill>
                  <a:srgbClr val="000000"/>
                </a:solidFill>
                <a:latin typeface="Consolas"/>
              </a:rPr>
              <a:t> </a:t>
            </a:r>
            <a:r>
              <a:rPr lang="en-US" sz="1100" dirty="0">
                <a:solidFill>
                  <a:srgbClr val="222222"/>
                </a:solidFill>
                <a:latin typeface="Consolas"/>
              </a:rPr>
              <a:t>},</a:t>
            </a:r>
            <a:endParaRPr lang="en-US"/>
          </a:p>
          <a:p>
            <a:pPr>
              <a:spcBef>
                <a:spcPts val="100"/>
              </a:spcBef>
              <a:buNone/>
            </a:pPr>
            <a:r>
              <a:rPr lang="en-US" sz="1100" dirty="0">
                <a:solidFill>
                  <a:srgbClr val="000000"/>
                </a:solidFill>
                <a:latin typeface="Consolas"/>
              </a:rPr>
              <a:t>    </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color:</a:t>
            </a:r>
            <a:r>
              <a:rPr lang="en-US" sz="1100" dirty="0">
                <a:solidFill>
                  <a:srgbClr val="000000"/>
                </a:solidFill>
                <a:latin typeface="Consolas"/>
              </a:rPr>
              <a:t> </a:t>
            </a:r>
            <a:r>
              <a:rPr lang="en-US" sz="1100" dirty="0">
                <a:solidFill>
                  <a:srgbClr val="A31515"/>
                </a:solidFill>
                <a:latin typeface="Consolas"/>
              </a:rPr>
              <a:t>'#283593'</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title:</a:t>
            </a:r>
            <a:r>
              <a:rPr lang="en-US" sz="1100" dirty="0">
                <a:solidFill>
                  <a:srgbClr val="000000"/>
                </a:solidFill>
                <a:latin typeface="Consolas"/>
              </a:rPr>
              <a:t> </a:t>
            </a:r>
            <a:r>
              <a:rPr lang="en-US" sz="1100" dirty="0">
                <a:solidFill>
                  <a:srgbClr val="A31515"/>
                </a:solidFill>
                <a:latin typeface="Consolas"/>
              </a:rPr>
              <a:t>'News by Sources'</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info:</a:t>
            </a:r>
            <a:r>
              <a:rPr lang="en-US" sz="1100" dirty="0">
                <a:solidFill>
                  <a:srgbClr val="000000"/>
                </a:solidFill>
                <a:latin typeface="Consolas"/>
              </a:rPr>
              <a:t> </a:t>
            </a:r>
            <a:r>
              <a:rPr lang="en-US" sz="1100" dirty="0">
                <a:solidFill>
                  <a:srgbClr val="A31515"/>
                </a:solidFill>
                <a:latin typeface="Consolas"/>
              </a:rPr>
              <a:t>'CNN, Wired, BBC News, Time, IGN, Buzzfeed, ABC News...'</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text:</a:t>
            </a:r>
            <a:r>
              <a:rPr lang="en-US" sz="1100" dirty="0">
                <a:solidFill>
                  <a:srgbClr val="000000"/>
                </a:solidFill>
                <a:latin typeface="Consolas"/>
              </a:rPr>
              <a:t> </a:t>
            </a:r>
            <a:r>
              <a:rPr lang="en-US" sz="1100" dirty="0">
                <a:solidFill>
                  <a:srgbClr val="A31515"/>
                </a:solidFill>
                <a:latin typeface="Consolas"/>
              </a:rPr>
              <a:t>'Give me the news from CNN'</a:t>
            </a:r>
            <a:r>
              <a:rPr lang="en-US" sz="1100" dirty="0">
                <a:solidFill>
                  <a:srgbClr val="000000"/>
                </a:solidFill>
                <a:latin typeface="Consolas"/>
              </a:rPr>
              <a:t> </a:t>
            </a:r>
            <a:r>
              <a:rPr lang="en-US" sz="1100" dirty="0">
                <a:solidFill>
                  <a:srgbClr val="222222"/>
                </a:solidFill>
                <a:latin typeface="Consolas"/>
              </a:rPr>
              <a:t>},</a:t>
            </a:r>
            <a:endParaRPr lang="en-US"/>
          </a:p>
          <a:p>
            <a:pPr>
              <a:spcBef>
                <a:spcPts val="100"/>
              </a:spcBef>
              <a:buNone/>
            </a:pPr>
            <a:r>
              <a:rPr lang="en-US" sz="1100" dirty="0">
                <a:solidFill>
                  <a:srgbClr val="000000"/>
                </a:solidFill>
                <a:latin typeface="Consolas"/>
              </a:rPr>
              <a:t>]</a:t>
            </a:r>
            <a:r>
              <a:rPr lang="en-US" sz="1100" dirty="0">
                <a:solidFill>
                  <a:srgbClr val="222222"/>
                </a:solidFill>
                <a:latin typeface="Consolas"/>
              </a:rPr>
              <a:t>;</a:t>
            </a:r>
            <a:r>
              <a:rPr lang="en-US" sz="1100" dirty="0">
                <a:solidFill>
                  <a:srgbClr val="000000"/>
                </a:solidFill>
                <a:latin typeface="Consolas"/>
              </a:rPr>
              <a:t>  </a:t>
            </a:r>
            <a:endParaRPr lang="en-US" dirty="0"/>
          </a:p>
          <a:p>
            <a:pPr>
              <a:spcBef>
                <a:spcPts val="100"/>
              </a:spcBef>
              <a:buNone/>
            </a:pPr>
            <a:r>
              <a:rPr lang="en-US" sz="1100" dirty="0">
                <a:solidFill>
                  <a:srgbClr val="0000FF"/>
                </a:solidFill>
                <a:latin typeface="Consolas"/>
              </a:rPr>
              <a:t>function</a:t>
            </a:r>
            <a:r>
              <a:rPr lang="en-US" sz="1100" dirty="0">
                <a:solidFill>
                  <a:srgbClr val="000000"/>
                </a:solidFill>
                <a:latin typeface="Consolas"/>
              </a:rPr>
              <a:t> </a:t>
            </a:r>
            <a:r>
              <a:rPr lang="en-US" sz="1100" dirty="0" err="1">
                <a:solidFill>
                  <a:srgbClr val="795E26"/>
                </a:solidFill>
                <a:latin typeface="Consolas"/>
              </a:rPr>
              <a:t>NewsCards</a:t>
            </a:r>
            <a:r>
              <a:rPr lang="en-US" sz="1100" dirty="0">
                <a:solidFill>
                  <a:srgbClr val="222222"/>
                </a:solidFill>
                <a:latin typeface="Consolas"/>
              </a:rPr>
              <a:t>({</a:t>
            </a:r>
            <a:r>
              <a:rPr lang="en-US" sz="1100" dirty="0">
                <a:solidFill>
                  <a:srgbClr val="001080"/>
                </a:solidFill>
                <a:latin typeface="Consolas"/>
              </a:rPr>
              <a:t>articles</a:t>
            </a:r>
            <a:r>
              <a:rPr lang="en-US" sz="1100" dirty="0">
                <a:solidFill>
                  <a:srgbClr val="222222"/>
                </a:solidFill>
                <a:latin typeface="Consolas"/>
              </a:rPr>
              <a:t>,</a:t>
            </a:r>
            <a:r>
              <a:rPr lang="en-US" sz="1100" dirty="0">
                <a:solidFill>
                  <a:srgbClr val="000000"/>
                </a:solidFill>
                <a:latin typeface="Consolas"/>
              </a:rPr>
              <a:t> </a:t>
            </a:r>
            <a:r>
              <a:rPr lang="en-US" sz="1100" dirty="0" err="1">
                <a:solidFill>
                  <a:srgbClr val="001080"/>
                </a:solidFill>
                <a:latin typeface="Consolas"/>
              </a:rPr>
              <a:t>activeArticle</a:t>
            </a:r>
            <a:r>
              <a:rPr lang="en-US" sz="1100" dirty="0">
                <a:solidFill>
                  <a:srgbClr val="222222"/>
                </a:solidFill>
                <a:latin typeface="Consolas"/>
              </a:rPr>
              <a:t>})</a:t>
            </a:r>
            <a:r>
              <a:rPr lang="en-US" sz="1100" dirty="0">
                <a:solidFill>
                  <a:srgbClr val="000000"/>
                </a:solidFill>
                <a:latin typeface="Consolas"/>
              </a:rPr>
              <a:t> </a:t>
            </a:r>
            <a:r>
              <a:rPr lang="en-US" sz="1100" dirty="0">
                <a:solidFill>
                  <a:srgbClr val="222222"/>
                </a:solidFill>
                <a:latin typeface="Consolas"/>
              </a:rPr>
              <a:t>{</a:t>
            </a:r>
            <a:endParaRPr lang="en-US"/>
          </a:p>
          <a:p>
            <a:pPr>
              <a:spcBef>
                <a:spcPts val="100"/>
              </a:spcBef>
              <a:buNone/>
            </a:pPr>
            <a:r>
              <a:rPr lang="en-US" sz="1100" dirty="0">
                <a:solidFill>
                  <a:srgbClr val="000000"/>
                </a:solidFill>
                <a:latin typeface="Consolas"/>
              </a:rPr>
              <a:t>    </a:t>
            </a:r>
            <a:r>
              <a:rPr lang="en-US" sz="1100" dirty="0">
                <a:solidFill>
                  <a:srgbClr val="0000FF"/>
                </a:solidFill>
                <a:latin typeface="Consolas"/>
              </a:rPr>
              <a:t>const</a:t>
            </a:r>
            <a:r>
              <a:rPr lang="en-US" sz="1100" dirty="0">
                <a:solidFill>
                  <a:srgbClr val="000000"/>
                </a:solidFill>
                <a:latin typeface="Consolas"/>
              </a:rPr>
              <a:t> </a:t>
            </a:r>
            <a:r>
              <a:rPr lang="en-US" sz="1100" dirty="0">
                <a:solidFill>
                  <a:srgbClr val="222222"/>
                </a:solidFill>
                <a:latin typeface="Consolas"/>
              </a:rPr>
              <a:t>classes</a:t>
            </a:r>
            <a:r>
              <a:rPr lang="en-US" sz="1100" dirty="0">
                <a:solidFill>
                  <a:srgbClr val="000000"/>
                </a:solidFill>
                <a:latin typeface="Consolas"/>
              </a:rPr>
              <a:t> = </a:t>
            </a:r>
            <a:r>
              <a:rPr lang="en-US" sz="1100" err="1">
                <a:solidFill>
                  <a:srgbClr val="795E26"/>
                </a:solidFill>
                <a:latin typeface="Consolas"/>
              </a:rPr>
              <a:t>useStyles</a:t>
            </a:r>
            <a:r>
              <a:rPr lang="en-US" sz="1100" dirty="0">
                <a:solidFill>
                  <a:srgbClr val="000000"/>
                </a:solidFill>
                <a:latin typeface="Consolas"/>
              </a:rPr>
              <a:t>()</a:t>
            </a:r>
            <a:r>
              <a:rPr lang="en-US" sz="1100" dirty="0">
                <a:solidFill>
                  <a:srgbClr val="222222"/>
                </a:solidFill>
                <a:latin typeface="Consolas"/>
              </a:rPr>
              <a:t>;</a:t>
            </a:r>
            <a:endParaRPr lang="en-US"/>
          </a:p>
          <a:p>
            <a:pPr>
              <a:spcBef>
                <a:spcPts val="100"/>
              </a:spcBef>
              <a:buNone/>
            </a:pPr>
            <a:r>
              <a:rPr lang="en-US" sz="1100" dirty="0">
                <a:solidFill>
                  <a:srgbClr val="222222"/>
                </a:solidFill>
                <a:latin typeface="Consolas"/>
              </a:rPr>
              <a:t>...</a:t>
            </a:r>
          </a:p>
          <a:p>
            <a:pPr>
              <a:spcBef>
                <a:spcPts val="100"/>
              </a:spcBef>
              <a:buNone/>
            </a:pPr>
            <a:r>
              <a:rPr lang="en-US" sz="1100" dirty="0">
                <a:solidFill>
                  <a:srgbClr val="222222"/>
                </a:solidFill>
                <a:latin typeface="Consolas"/>
              </a:rPr>
              <a:t>}</a:t>
            </a:r>
          </a:p>
          <a:p>
            <a:pPr>
              <a:lnSpc>
                <a:spcPct val="120000"/>
              </a:lnSpc>
              <a:spcBef>
                <a:spcPts val="200"/>
              </a:spcBef>
              <a:buNone/>
            </a:pPr>
            <a:endParaRPr lang="en-US" sz="2500" dirty="0">
              <a:solidFill>
                <a:srgbClr val="6688CC"/>
              </a:solidFill>
              <a:latin typeface="Consolas"/>
            </a:endParaRPr>
          </a:p>
          <a:p>
            <a:pPr marL="0" indent="0">
              <a:buNone/>
            </a:pPr>
            <a:endParaRPr lang="en-US" dirty="0"/>
          </a:p>
        </p:txBody>
      </p:sp>
      <p:sp>
        <p:nvSpPr>
          <p:cNvPr id="4" name="TextBox 3">
            <a:extLst>
              <a:ext uri="{FF2B5EF4-FFF2-40B4-BE49-F238E27FC236}">
                <a16:creationId xmlns:a16="http://schemas.microsoft.com/office/drawing/2014/main" id="{5B8537AB-CCFC-19BB-C5A4-E96B0430A002}"/>
              </a:ext>
            </a:extLst>
          </p:cNvPr>
          <p:cNvSpPr txBox="1"/>
          <p:nvPr/>
        </p:nvSpPr>
        <p:spPr>
          <a:xfrm>
            <a:off x="1112183" y="2106705"/>
            <a:ext cx="9637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React</a:t>
            </a:r>
          </a:p>
        </p:txBody>
      </p:sp>
    </p:spTree>
    <p:extLst>
      <p:ext uri="{BB962C8B-B14F-4D97-AF65-F5344CB8AC3E}">
        <p14:creationId xmlns:p14="http://schemas.microsoft.com/office/powerpoint/2010/main" val="511384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2E6E-15E9-B4F3-4406-08E5942F1E58}"/>
              </a:ext>
            </a:extLst>
          </p:cNvPr>
          <p:cNvSpPr>
            <a:spLocks noGrp="1"/>
          </p:cNvSpPr>
          <p:nvPr>
            <p:ph type="title"/>
          </p:nvPr>
        </p:nvSpPr>
        <p:spPr/>
        <p:txBody>
          <a:bodyPr/>
          <a:lstStyle/>
          <a:p>
            <a:r>
              <a:rPr lang="en-US" dirty="0"/>
              <a:t>Source Code Listing</a:t>
            </a:r>
          </a:p>
        </p:txBody>
      </p:sp>
      <p:sp>
        <p:nvSpPr>
          <p:cNvPr id="3" name="Content Placeholder 2">
            <a:extLst>
              <a:ext uri="{FF2B5EF4-FFF2-40B4-BE49-F238E27FC236}">
                <a16:creationId xmlns:a16="http://schemas.microsoft.com/office/drawing/2014/main" id="{4E445D8A-26BF-837D-8C1F-996FFC410740}"/>
              </a:ext>
            </a:extLst>
          </p:cNvPr>
          <p:cNvSpPr>
            <a:spLocks noGrp="1"/>
          </p:cNvSpPr>
          <p:nvPr>
            <p:ph idx="1"/>
          </p:nvPr>
        </p:nvSpPr>
        <p:spPr/>
        <p:txBody>
          <a:bodyPr vert="horz" lIns="91440" tIns="45720" rIns="91440" bIns="45720" rtlCol="0" anchor="t">
            <a:noAutofit/>
          </a:bodyPr>
          <a:lstStyle/>
          <a:p>
            <a:pPr>
              <a:lnSpc>
                <a:spcPct val="100000"/>
              </a:lnSpc>
              <a:spcBef>
                <a:spcPts val="100"/>
              </a:spcBef>
              <a:buNone/>
            </a:pPr>
            <a:r>
              <a:rPr lang="en-US" sz="1000" dirty="0">
                <a:solidFill>
                  <a:srgbClr val="222222"/>
                </a:solidFill>
                <a:latin typeface="Consolas"/>
                <a:ea typeface="+mn-lt"/>
                <a:cs typeface="+mn-lt"/>
              </a:rPr>
              <a:t>.</a:t>
            </a:r>
            <a:r>
              <a:rPr lang="en-US" sz="1000" dirty="0">
                <a:solidFill>
                  <a:srgbClr val="800000"/>
                </a:solidFill>
                <a:latin typeface="Consolas"/>
                <a:ea typeface="+mn-lt"/>
                <a:cs typeface="+mn-lt"/>
              </a:rPr>
              <a:t>App</a:t>
            </a:r>
            <a:r>
              <a:rPr lang="en-US" sz="1000" dirty="0">
                <a:solidFill>
                  <a:srgbClr val="000000"/>
                </a:solidFill>
                <a:latin typeface="Consolas"/>
                <a:ea typeface="+mn-lt"/>
                <a:cs typeface="+mn-lt"/>
              </a:rPr>
              <a:t> </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000000"/>
                </a:solidFill>
                <a:latin typeface="Consolas"/>
                <a:ea typeface="+mn-lt"/>
                <a:cs typeface="+mn-lt"/>
              </a:rPr>
              <a:t>  </a:t>
            </a:r>
            <a:r>
              <a:rPr lang="en-US" sz="1000" dirty="0">
                <a:solidFill>
                  <a:srgbClr val="FF0000"/>
                </a:solidFill>
                <a:latin typeface="Consolas"/>
                <a:ea typeface="+mn-lt"/>
                <a:cs typeface="+mn-lt"/>
              </a:rPr>
              <a:t>text-align</a:t>
            </a:r>
            <a:r>
              <a:rPr lang="en-US" sz="1000" dirty="0">
                <a:solidFill>
                  <a:srgbClr val="222222"/>
                </a:solidFill>
                <a:latin typeface="Consolas"/>
                <a:ea typeface="+mn-lt"/>
                <a:cs typeface="+mn-lt"/>
              </a:rPr>
              <a:t>:</a:t>
            </a:r>
            <a:r>
              <a:rPr lang="en-US" sz="1000" dirty="0">
                <a:solidFill>
                  <a:srgbClr val="000000"/>
                </a:solidFill>
                <a:latin typeface="Consolas"/>
                <a:ea typeface="+mn-lt"/>
                <a:cs typeface="+mn-lt"/>
              </a:rPr>
              <a:t> </a:t>
            </a:r>
            <a:r>
              <a:rPr lang="en-US" sz="1000" dirty="0">
                <a:solidFill>
                  <a:srgbClr val="0451A5"/>
                </a:solidFill>
                <a:latin typeface="Consolas"/>
                <a:ea typeface="+mn-lt"/>
                <a:cs typeface="+mn-lt"/>
              </a:rPr>
              <a:t>center</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222222"/>
                </a:solidFill>
                <a:latin typeface="Consolas"/>
              </a:rPr>
              <a:t>}</a:t>
            </a:r>
            <a:endParaRPr lang="en-US" sz="1000" dirty="0"/>
          </a:p>
          <a:p>
            <a:pPr>
              <a:lnSpc>
                <a:spcPct val="100000"/>
              </a:lnSpc>
              <a:spcBef>
                <a:spcPts val="100"/>
              </a:spcBef>
              <a:buNone/>
            </a:pPr>
            <a:r>
              <a:rPr lang="en-US" sz="1000" dirty="0">
                <a:solidFill>
                  <a:srgbClr val="222222"/>
                </a:solidFill>
                <a:latin typeface="Consolas"/>
                <a:ea typeface="+mn-lt"/>
                <a:cs typeface="+mn-lt"/>
              </a:rPr>
              <a:t>.</a:t>
            </a:r>
            <a:r>
              <a:rPr lang="en-US" sz="1000" dirty="0">
                <a:solidFill>
                  <a:srgbClr val="800000"/>
                </a:solidFill>
                <a:latin typeface="Consolas"/>
                <a:ea typeface="+mn-lt"/>
                <a:cs typeface="+mn-lt"/>
              </a:rPr>
              <a:t>App-logo</a:t>
            </a:r>
            <a:r>
              <a:rPr lang="en-US" sz="1000" dirty="0">
                <a:solidFill>
                  <a:srgbClr val="000000"/>
                </a:solidFill>
                <a:latin typeface="Consolas"/>
                <a:ea typeface="+mn-lt"/>
                <a:cs typeface="+mn-lt"/>
              </a:rPr>
              <a:t> </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latin typeface="Consolas"/>
                <a:ea typeface="+mn-lt"/>
                <a:cs typeface="+mn-lt"/>
              </a:rPr>
              <a:t>  </a:t>
            </a:r>
            <a:r>
              <a:rPr lang="en-US" sz="1000" dirty="0">
                <a:solidFill>
                  <a:srgbClr val="FF0000"/>
                </a:solidFill>
                <a:latin typeface="Consolas"/>
                <a:ea typeface="+mn-lt"/>
                <a:cs typeface="+mn-lt"/>
              </a:rPr>
              <a:t>height</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098658"/>
                </a:solidFill>
                <a:latin typeface="Consolas"/>
                <a:ea typeface="+mn-lt"/>
                <a:cs typeface="+mn-lt"/>
              </a:rPr>
              <a:t>40vmin</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000000"/>
                </a:solidFill>
                <a:latin typeface="Consolas"/>
                <a:ea typeface="+mn-lt"/>
                <a:cs typeface="+mn-lt"/>
              </a:rPr>
              <a:t>  </a:t>
            </a:r>
            <a:r>
              <a:rPr lang="en-US" sz="1000" dirty="0">
                <a:solidFill>
                  <a:srgbClr val="FF0000"/>
                </a:solidFill>
                <a:latin typeface="Consolas"/>
                <a:ea typeface="+mn-lt"/>
                <a:cs typeface="+mn-lt"/>
              </a:rPr>
              <a:t>pointer-events</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0451A5"/>
                </a:solidFill>
                <a:latin typeface="Consolas"/>
                <a:ea typeface="+mn-lt"/>
                <a:cs typeface="+mn-lt"/>
              </a:rPr>
              <a:t>none</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222222"/>
                </a:solidFill>
                <a:latin typeface="Consolas"/>
                <a:ea typeface="+mn-lt"/>
                <a:cs typeface="+mn-lt"/>
              </a:rPr>
              <a:t>@</a:t>
            </a:r>
            <a:r>
              <a:rPr lang="en-US" sz="1000" dirty="0">
                <a:solidFill>
                  <a:srgbClr val="AF00DB"/>
                </a:solidFill>
                <a:latin typeface="Consolas"/>
                <a:ea typeface="+mn-lt"/>
                <a:cs typeface="+mn-lt"/>
              </a:rPr>
              <a:t>media</a:t>
            </a:r>
            <a:r>
              <a:rPr lang="en-US" sz="1000" dirty="0">
                <a:solidFill>
                  <a:srgbClr val="000000"/>
                </a:solidFill>
                <a:latin typeface="Consolas"/>
                <a:ea typeface="+mn-lt"/>
                <a:cs typeface="+mn-lt"/>
              </a:rPr>
              <a:t> </a:t>
            </a:r>
            <a:r>
              <a:rPr lang="en-US" sz="1000" dirty="0">
                <a:solidFill>
                  <a:srgbClr val="222222"/>
                </a:solidFill>
                <a:latin typeface="Consolas"/>
                <a:ea typeface="+mn-lt"/>
                <a:cs typeface="+mn-lt"/>
              </a:rPr>
              <a:t>(</a:t>
            </a:r>
            <a:r>
              <a:rPr lang="en-US" sz="1000" dirty="0">
                <a:solidFill>
                  <a:srgbClr val="000000"/>
                </a:solidFill>
                <a:latin typeface="Consolas"/>
                <a:ea typeface="+mn-lt"/>
                <a:cs typeface="+mn-lt"/>
              </a:rPr>
              <a:t>prefers-reduced-motion</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000000"/>
                </a:solidFill>
                <a:latin typeface="Consolas"/>
                <a:ea typeface="+mn-lt"/>
                <a:cs typeface="+mn-lt"/>
              </a:rPr>
              <a:t>no-preference</a:t>
            </a:r>
            <a:r>
              <a:rPr lang="en-US" sz="1000" dirty="0">
                <a:solidFill>
                  <a:srgbClr val="222222"/>
                </a:solidFill>
                <a:latin typeface="Consolas"/>
                <a:ea typeface="+mn-lt"/>
                <a:cs typeface="+mn-lt"/>
              </a:rPr>
              <a:t>)</a:t>
            </a:r>
            <a:r>
              <a:rPr lang="en-US" sz="1000" dirty="0">
                <a:solidFill>
                  <a:srgbClr val="000000"/>
                </a:solidFill>
                <a:latin typeface="Consolas"/>
                <a:ea typeface="+mn-lt"/>
                <a:cs typeface="+mn-lt"/>
              </a:rPr>
              <a:t> </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latin typeface="Consolas"/>
                <a:ea typeface="+mn-lt"/>
                <a:cs typeface="+mn-lt"/>
              </a:rPr>
              <a:t>  </a:t>
            </a:r>
            <a:r>
              <a:rPr lang="en-US" sz="1000" dirty="0">
                <a:solidFill>
                  <a:srgbClr val="222222"/>
                </a:solidFill>
                <a:latin typeface="Consolas"/>
                <a:ea typeface="+mn-lt"/>
                <a:cs typeface="+mn-lt"/>
              </a:rPr>
              <a:t>.</a:t>
            </a:r>
            <a:r>
              <a:rPr lang="en-US" sz="1000" dirty="0">
                <a:solidFill>
                  <a:srgbClr val="800000"/>
                </a:solidFill>
                <a:latin typeface="Consolas"/>
                <a:ea typeface="+mn-lt"/>
                <a:cs typeface="+mn-lt"/>
              </a:rPr>
              <a:t>App-logo</a:t>
            </a:r>
            <a:r>
              <a:rPr lang="en-US" sz="1000" dirty="0">
                <a:latin typeface="Consolas"/>
                <a:ea typeface="+mn-lt"/>
                <a:cs typeface="+mn-lt"/>
              </a:rPr>
              <a:t> </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latin typeface="Consolas"/>
                <a:ea typeface="+mn-lt"/>
                <a:cs typeface="+mn-lt"/>
              </a:rPr>
              <a:t>    </a:t>
            </a:r>
            <a:r>
              <a:rPr lang="en-US" sz="1000" dirty="0">
                <a:solidFill>
                  <a:srgbClr val="FF0000"/>
                </a:solidFill>
                <a:latin typeface="Consolas"/>
                <a:ea typeface="+mn-lt"/>
                <a:cs typeface="+mn-lt"/>
              </a:rPr>
              <a:t>animation</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000000"/>
                </a:solidFill>
                <a:latin typeface="Consolas"/>
                <a:ea typeface="+mn-lt"/>
                <a:cs typeface="+mn-lt"/>
              </a:rPr>
              <a:t>App-logo-spin </a:t>
            </a:r>
            <a:r>
              <a:rPr lang="en-US" sz="1000" dirty="0">
                <a:solidFill>
                  <a:srgbClr val="0451A5"/>
                </a:solidFill>
                <a:latin typeface="Consolas"/>
                <a:ea typeface="+mn-lt"/>
                <a:cs typeface="+mn-lt"/>
              </a:rPr>
              <a:t>infinite</a:t>
            </a:r>
            <a:r>
              <a:rPr lang="en-US" sz="1000" dirty="0">
                <a:solidFill>
                  <a:srgbClr val="000000"/>
                </a:solidFill>
                <a:latin typeface="Consolas"/>
                <a:ea typeface="+mn-lt"/>
                <a:cs typeface="+mn-lt"/>
              </a:rPr>
              <a:t> </a:t>
            </a:r>
            <a:r>
              <a:rPr lang="en-US" sz="1000" dirty="0">
                <a:solidFill>
                  <a:srgbClr val="098658"/>
                </a:solidFill>
                <a:latin typeface="Consolas"/>
                <a:ea typeface="+mn-lt"/>
                <a:cs typeface="+mn-lt"/>
              </a:rPr>
              <a:t>20s</a:t>
            </a:r>
            <a:r>
              <a:rPr lang="en-US" sz="1000" dirty="0">
                <a:solidFill>
                  <a:srgbClr val="000000"/>
                </a:solidFill>
                <a:latin typeface="Consolas"/>
                <a:ea typeface="+mn-lt"/>
                <a:cs typeface="+mn-lt"/>
              </a:rPr>
              <a:t> </a:t>
            </a:r>
            <a:r>
              <a:rPr lang="en-US" sz="1000" dirty="0">
                <a:solidFill>
                  <a:srgbClr val="0451A5"/>
                </a:solidFill>
                <a:latin typeface="Consolas"/>
                <a:ea typeface="+mn-lt"/>
                <a:cs typeface="+mn-lt"/>
              </a:rPr>
              <a:t>linear</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000000"/>
                </a:solidFill>
                <a:latin typeface="Consolas"/>
                <a:ea typeface="+mn-lt"/>
                <a:cs typeface="+mn-lt"/>
              </a:rPr>
              <a:t>  </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222222"/>
                </a:solidFill>
                <a:latin typeface="Consolas"/>
                <a:ea typeface="+mn-lt"/>
                <a:cs typeface="+mn-lt"/>
              </a:rPr>
              <a:t>}</a:t>
            </a:r>
            <a:endParaRPr lang="en-US" sz="1000" dirty="0"/>
          </a:p>
          <a:p>
            <a:pPr>
              <a:lnSpc>
                <a:spcPct val="100000"/>
              </a:lnSpc>
              <a:spcBef>
                <a:spcPts val="100"/>
              </a:spcBef>
              <a:buNone/>
            </a:pPr>
            <a:r>
              <a:rPr lang="en-US" sz="1000" dirty="0">
                <a:solidFill>
                  <a:srgbClr val="222222"/>
                </a:solidFill>
                <a:latin typeface="Consolas"/>
                <a:ea typeface="+mn-lt"/>
                <a:cs typeface="+mn-lt"/>
              </a:rPr>
              <a:t>.</a:t>
            </a:r>
            <a:r>
              <a:rPr lang="en-US" sz="1000" dirty="0">
                <a:solidFill>
                  <a:srgbClr val="800000"/>
                </a:solidFill>
                <a:latin typeface="Consolas"/>
                <a:ea typeface="+mn-lt"/>
                <a:cs typeface="+mn-lt"/>
              </a:rPr>
              <a:t>App-header</a:t>
            </a:r>
            <a:r>
              <a:rPr lang="en-US" sz="1000" dirty="0">
                <a:solidFill>
                  <a:srgbClr val="000000"/>
                </a:solidFill>
                <a:latin typeface="Consolas"/>
                <a:ea typeface="+mn-lt"/>
                <a:cs typeface="+mn-lt"/>
              </a:rPr>
              <a:t> </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000000"/>
                </a:solidFill>
                <a:latin typeface="Consolas"/>
                <a:ea typeface="+mn-lt"/>
                <a:cs typeface="+mn-lt"/>
              </a:rPr>
              <a:t>  </a:t>
            </a:r>
            <a:r>
              <a:rPr lang="en-US" sz="1000" dirty="0">
                <a:solidFill>
                  <a:srgbClr val="FF0000"/>
                </a:solidFill>
                <a:latin typeface="Consolas"/>
                <a:ea typeface="+mn-lt"/>
                <a:cs typeface="+mn-lt"/>
              </a:rPr>
              <a:t>background-color</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222222"/>
                </a:solidFill>
                <a:latin typeface="Consolas"/>
                <a:ea typeface="+mn-lt"/>
                <a:cs typeface="+mn-lt"/>
              </a:rPr>
              <a:t>#</a:t>
            </a:r>
            <a:r>
              <a:rPr lang="en-US" sz="1000" dirty="0">
                <a:solidFill>
                  <a:srgbClr val="0451A5"/>
                </a:solidFill>
                <a:latin typeface="Consolas"/>
                <a:ea typeface="+mn-lt"/>
                <a:cs typeface="+mn-lt"/>
              </a:rPr>
              <a:t>282c34</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000000"/>
                </a:solidFill>
                <a:latin typeface="Consolas"/>
                <a:ea typeface="+mn-lt"/>
                <a:cs typeface="+mn-lt"/>
              </a:rPr>
              <a:t>  </a:t>
            </a:r>
            <a:r>
              <a:rPr lang="en-US" sz="1000" dirty="0">
                <a:solidFill>
                  <a:srgbClr val="FF0000"/>
                </a:solidFill>
                <a:latin typeface="Consolas"/>
                <a:ea typeface="+mn-lt"/>
                <a:cs typeface="+mn-lt"/>
              </a:rPr>
              <a:t>min-height</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098658"/>
                </a:solidFill>
                <a:latin typeface="Consolas"/>
                <a:ea typeface="+mn-lt"/>
                <a:cs typeface="+mn-lt"/>
              </a:rPr>
              <a:t>100vh</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000000"/>
                </a:solidFill>
                <a:latin typeface="Consolas"/>
                <a:ea typeface="+mn-lt"/>
                <a:cs typeface="+mn-lt"/>
              </a:rPr>
              <a:t>  </a:t>
            </a:r>
            <a:r>
              <a:rPr lang="en-US" sz="1000" dirty="0">
                <a:solidFill>
                  <a:srgbClr val="FF0000"/>
                </a:solidFill>
                <a:latin typeface="Consolas"/>
                <a:ea typeface="+mn-lt"/>
                <a:cs typeface="+mn-lt"/>
              </a:rPr>
              <a:t>display</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0451A5"/>
                </a:solidFill>
                <a:latin typeface="Consolas"/>
                <a:ea typeface="+mn-lt"/>
                <a:cs typeface="+mn-lt"/>
              </a:rPr>
              <a:t>flex</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latin typeface="Consolas"/>
                <a:ea typeface="+mn-lt"/>
                <a:cs typeface="+mn-lt"/>
              </a:rPr>
              <a:t>  </a:t>
            </a:r>
            <a:r>
              <a:rPr lang="en-US" sz="1000" dirty="0">
                <a:solidFill>
                  <a:srgbClr val="FF0000"/>
                </a:solidFill>
                <a:latin typeface="Consolas"/>
                <a:ea typeface="+mn-lt"/>
                <a:cs typeface="+mn-lt"/>
              </a:rPr>
              <a:t>flex-direction</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0451A5"/>
                </a:solidFill>
                <a:latin typeface="Consolas"/>
                <a:ea typeface="+mn-lt"/>
                <a:cs typeface="+mn-lt"/>
              </a:rPr>
              <a:t>column</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000000"/>
                </a:solidFill>
                <a:latin typeface="Consolas"/>
                <a:ea typeface="+mn-lt"/>
                <a:cs typeface="+mn-lt"/>
              </a:rPr>
              <a:t>  </a:t>
            </a:r>
            <a:r>
              <a:rPr lang="en-US" sz="1000" dirty="0">
                <a:solidFill>
                  <a:srgbClr val="FF0000"/>
                </a:solidFill>
                <a:latin typeface="Consolas"/>
                <a:ea typeface="+mn-lt"/>
                <a:cs typeface="+mn-lt"/>
              </a:rPr>
              <a:t>align-items</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0451A5"/>
                </a:solidFill>
                <a:latin typeface="Consolas"/>
                <a:ea typeface="+mn-lt"/>
                <a:cs typeface="+mn-lt"/>
              </a:rPr>
              <a:t>center</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000000"/>
                </a:solidFill>
                <a:latin typeface="Consolas"/>
                <a:ea typeface="+mn-lt"/>
                <a:cs typeface="+mn-lt"/>
              </a:rPr>
              <a:t>  </a:t>
            </a:r>
            <a:r>
              <a:rPr lang="en-US" sz="1000" dirty="0">
                <a:solidFill>
                  <a:srgbClr val="FF0000"/>
                </a:solidFill>
                <a:latin typeface="Consolas"/>
                <a:ea typeface="+mn-lt"/>
                <a:cs typeface="+mn-lt"/>
              </a:rPr>
              <a:t>justify-content</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0451A5"/>
                </a:solidFill>
                <a:latin typeface="Consolas"/>
                <a:ea typeface="+mn-lt"/>
                <a:cs typeface="+mn-lt"/>
              </a:rPr>
              <a:t>center</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000000"/>
                </a:solidFill>
                <a:latin typeface="Consolas"/>
                <a:ea typeface="+mn-lt"/>
                <a:cs typeface="+mn-lt"/>
              </a:rPr>
              <a:t>  </a:t>
            </a:r>
            <a:r>
              <a:rPr lang="en-US" sz="1000" dirty="0">
                <a:solidFill>
                  <a:srgbClr val="FF0000"/>
                </a:solidFill>
                <a:latin typeface="Consolas"/>
                <a:ea typeface="+mn-lt"/>
                <a:cs typeface="+mn-lt"/>
              </a:rPr>
              <a:t>font-size</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795E26"/>
                </a:solidFill>
                <a:latin typeface="Consolas"/>
                <a:ea typeface="+mn-lt"/>
                <a:cs typeface="+mn-lt"/>
              </a:rPr>
              <a:t>calc</a:t>
            </a:r>
            <a:r>
              <a:rPr lang="en-US" sz="1000" dirty="0">
                <a:solidFill>
                  <a:srgbClr val="222222"/>
                </a:solidFill>
                <a:latin typeface="Consolas"/>
                <a:ea typeface="+mn-lt"/>
                <a:cs typeface="+mn-lt"/>
              </a:rPr>
              <a:t>(</a:t>
            </a:r>
            <a:r>
              <a:rPr lang="en-US" sz="1000" dirty="0">
                <a:solidFill>
                  <a:srgbClr val="098658"/>
                </a:solidFill>
                <a:latin typeface="Consolas"/>
                <a:ea typeface="+mn-lt"/>
                <a:cs typeface="+mn-lt"/>
              </a:rPr>
              <a:t>10px</a:t>
            </a:r>
            <a:r>
              <a:rPr lang="en-US" sz="1000" dirty="0">
                <a:solidFill>
                  <a:srgbClr val="000000"/>
                </a:solidFill>
                <a:latin typeface="Consolas"/>
                <a:ea typeface="+mn-lt"/>
                <a:cs typeface="+mn-lt"/>
              </a:rPr>
              <a:t> + </a:t>
            </a:r>
            <a:r>
              <a:rPr lang="en-US" sz="1000" dirty="0">
                <a:solidFill>
                  <a:srgbClr val="098658"/>
                </a:solidFill>
                <a:latin typeface="Consolas"/>
                <a:ea typeface="+mn-lt"/>
                <a:cs typeface="+mn-lt"/>
              </a:rPr>
              <a:t>2vmin</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latin typeface="Consolas"/>
                <a:ea typeface="+mn-lt"/>
                <a:cs typeface="+mn-lt"/>
              </a:rPr>
              <a:t>  </a:t>
            </a:r>
            <a:r>
              <a:rPr lang="en-US" sz="1000" dirty="0">
                <a:solidFill>
                  <a:srgbClr val="FF0000"/>
                </a:solidFill>
                <a:latin typeface="Consolas"/>
                <a:ea typeface="+mn-lt"/>
                <a:cs typeface="+mn-lt"/>
              </a:rPr>
              <a:t>color</a:t>
            </a:r>
            <a:r>
              <a:rPr lang="en-US" sz="1000" dirty="0">
                <a:solidFill>
                  <a:srgbClr val="222222"/>
                </a:solidFill>
                <a:latin typeface="Consolas"/>
                <a:ea typeface="+mn-lt"/>
                <a:cs typeface="+mn-lt"/>
              </a:rPr>
              <a:t>:</a:t>
            </a:r>
            <a:r>
              <a:rPr lang="en-US" sz="1000" dirty="0">
                <a:latin typeface="Consolas"/>
                <a:ea typeface="+mn-lt"/>
                <a:cs typeface="+mn-lt"/>
              </a:rPr>
              <a:t> </a:t>
            </a:r>
            <a:r>
              <a:rPr lang="en-US" sz="1000" dirty="0">
                <a:solidFill>
                  <a:srgbClr val="0451A5"/>
                </a:solidFill>
                <a:latin typeface="Consolas"/>
                <a:ea typeface="+mn-lt"/>
                <a:cs typeface="+mn-lt"/>
              </a:rPr>
              <a:t>white</a:t>
            </a:r>
            <a:r>
              <a:rPr lang="en-US" sz="1000" dirty="0">
                <a:solidFill>
                  <a:srgbClr val="222222"/>
                </a:solidFill>
                <a:latin typeface="Consolas"/>
                <a:ea typeface="+mn-lt"/>
                <a:cs typeface="+mn-lt"/>
              </a:rPr>
              <a:t>;</a:t>
            </a:r>
            <a:endParaRPr lang="en-US" sz="1000"/>
          </a:p>
          <a:p>
            <a:pPr>
              <a:lnSpc>
                <a:spcPct val="100000"/>
              </a:lnSpc>
              <a:spcBef>
                <a:spcPts val="100"/>
              </a:spcBef>
              <a:buNone/>
            </a:pPr>
            <a:r>
              <a:rPr lang="en-US" sz="1000" dirty="0">
                <a:solidFill>
                  <a:srgbClr val="222222"/>
                </a:solidFill>
                <a:latin typeface="Consolas"/>
                <a:ea typeface="+mn-lt"/>
                <a:cs typeface="+mn-lt"/>
              </a:rPr>
              <a:t>}</a:t>
            </a:r>
            <a:endParaRPr lang="en-US" sz="1000"/>
          </a:p>
          <a:p>
            <a:pPr>
              <a:lnSpc>
                <a:spcPct val="100000"/>
              </a:lnSpc>
              <a:spcBef>
                <a:spcPts val="100"/>
              </a:spcBef>
              <a:buNone/>
            </a:pPr>
            <a:endParaRPr lang="en-US" sz="800" dirty="0">
              <a:solidFill>
                <a:srgbClr val="222222"/>
              </a:solidFill>
              <a:latin typeface="Consolas"/>
            </a:endParaRPr>
          </a:p>
        </p:txBody>
      </p:sp>
      <p:sp>
        <p:nvSpPr>
          <p:cNvPr id="4" name="TextBox 3">
            <a:extLst>
              <a:ext uri="{FF2B5EF4-FFF2-40B4-BE49-F238E27FC236}">
                <a16:creationId xmlns:a16="http://schemas.microsoft.com/office/drawing/2014/main" id="{5B8537AB-CCFC-19BB-C5A4-E96B0430A002}"/>
              </a:ext>
            </a:extLst>
          </p:cNvPr>
          <p:cNvSpPr txBox="1"/>
          <p:nvPr/>
        </p:nvSpPr>
        <p:spPr>
          <a:xfrm>
            <a:off x="1112183" y="2106705"/>
            <a:ext cx="9637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CSS</a:t>
            </a:r>
          </a:p>
        </p:txBody>
      </p:sp>
    </p:spTree>
    <p:extLst>
      <p:ext uri="{BB962C8B-B14F-4D97-AF65-F5344CB8AC3E}">
        <p14:creationId xmlns:p14="http://schemas.microsoft.com/office/powerpoint/2010/main" val="2952288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7B0716-07F7-74AA-1519-0F4399821D1F}"/>
              </a:ext>
            </a:extLst>
          </p:cNvPr>
          <p:cNvSpPr>
            <a:spLocks noGrp="1"/>
          </p:cNvSpPr>
          <p:nvPr>
            <p:ph type="title"/>
          </p:nvPr>
        </p:nvSpPr>
        <p:spPr>
          <a:xfrm>
            <a:off x="621792" y="1161288"/>
            <a:ext cx="3602736" cy="4526280"/>
          </a:xfrm>
        </p:spPr>
        <p:txBody>
          <a:bodyPr>
            <a:normAutofit/>
          </a:bodyPr>
          <a:lstStyle/>
          <a:p>
            <a:r>
              <a:rPr lang="en-US"/>
              <a:t>Table Of Contents</a:t>
            </a:r>
          </a:p>
        </p:txBody>
      </p:sp>
      <p:sp>
        <p:nvSpPr>
          <p:cNvPr id="23" name="Rectangle 2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CCBC690-43B2-C03B-63E8-9D3BC95A41B0}"/>
              </a:ext>
            </a:extLst>
          </p:cNvPr>
          <p:cNvSpPr>
            <a:spLocks noGrp="1"/>
          </p:cNvSpPr>
          <p:nvPr>
            <p:ph idx="1"/>
          </p:nvPr>
        </p:nvSpPr>
        <p:spPr>
          <a:xfrm>
            <a:off x="5434149" y="932688"/>
            <a:ext cx="6028661" cy="4992624"/>
          </a:xfrm>
        </p:spPr>
        <p:txBody>
          <a:bodyPr vert="horz" lIns="91440" tIns="45720" rIns="91440" bIns="45720" rtlCol="0" anchor="ctr">
            <a:normAutofit/>
          </a:bodyPr>
          <a:lstStyle/>
          <a:p>
            <a:pPr marL="457200" indent="-457200">
              <a:buAutoNum type="arabicPeriod"/>
            </a:pPr>
            <a:r>
              <a:rPr lang="en-US" sz="2000" dirty="0"/>
              <a:t>Abstract</a:t>
            </a:r>
            <a:endParaRPr lang="en-US"/>
          </a:p>
          <a:p>
            <a:pPr marL="457200" indent="-457200">
              <a:buAutoNum type="arabicPeriod"/>
            </a:pPr>
            <a:r>
              <a:rPr lang="en-US" sz="2000" dirty="0"/>
              <a:t>Introduction</a:t>
            </a:r>
          </a:p>
          <a:p>
            <a:pPr marL="914400" lvl="1" indent="-457200">
              <a:buAutoNum type="romanLcPeriod"/>
            </a:pPr>
            <a:r>
              <a:rPr lang="en-US" dirty="0"/>
              <a:t>Statement of Problem</a:t>
            </a:r>
          </a:p>
          <a:p>
            <a:pPr marL="914400" lvl="1" indent="-457200">
              <a:buAutoNum type="romanLcPeriod"/>
            </a:pPr>
            <a:r>
              <a:rPr lang="en-US" dirty="0"/>
              <a:t>Aim and Objectives of Study</a:t>
            </a:r>
          </a:p>
          <a:p>
            <a:pPr marL="457200" indent="-457200">
              <a:buAutoNum type="arabicPeriod"/>
            </a:pPr>
            <a:r>
              <a:rPr lang="en-US" sz="2000" dirty="0"/>
              <a:t>System Analysis &amp; Design</a:t>
            </a:r>
          </a:p>
          <a:p>
            <a:pPr marL="914400" lvl="1" indent="-457200">
              <a:buAutoNum type="romanLcPeriod"/>
            </a:pPr>
            <a:r>
              <a:rPr lang="en-US" dirty="0"/>
              <a:t>Brief Description of the Existing Systems</a:t>
            </a:r>
          </a:p>
          <a:p>
            <a:pPr marL="914400" lvl="1" indent="-457200">
              <a:buAutoNum type="romanLcPeriod"/>
            </a:pPr>
            <a:r>
              <a:rPr lang="en-US" dirty="0"/>
              <a:t>Brief Description of the Proposed System</a:t>
            </a:r>
          </a:p>
          <a:p>
            <a:pPr marL="914400" lvl="1" indent="-457200">
              <a:buAutoNum type="romanLcPeriod"/>
            </a:pPr>
            <a:r>
              <a:rPr lang="en-US" dirty="0"/>
              <a:t>System Design</a:t>
            </a:r>
          </a:p>
          <a:p>
            <a:pPr marL="457200" indent="-457200">
              <a:buAutoNum type="arabicPeriod"/>
            </a:pPr>
            <a:r>
              <a:rPr lang="en-US" sz="2000" dirty="0"/>
              <a:t>Program Flowchart</a:t>
            </a:r>
          </a:p>
          <a:p>
            <a:pPr marL="914400" lvl="1" indent="-457200">
              <a:buAutoNum type="romanLcPeriod"/>
            </a:pPr>
            <a:r>
              <a:rPr lang="en-US" dirty="0"/>
              <a:t>Source Code Display</a:t>
            </a:r>
          </a:p>
          <a:p>
            <a:pPr marL="914400" lvl="1" indent="-457200">
              <a:buAutoNum type="romanLcPeriod"/>
            </a:pPr>
            <a:r>
              <a:rPr lang="en-US" dirty="0"/>
              <a:t>Running of the Application</a:t>
            </a:r>
          </a:p>
        </p:txBody>
      </p:sp>
    </p:spTree>
    <p:extLst>
      <p:ext uri="{BB962C8B-B14F-4D97-AF65-F5344CB8AC3E}">
        <p14:creationId xmlns:p14="http://schemas.microsoft.com/office/powerpoint/2010/main" val="175259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2E6E-15E9-B4F3-4406-08E5942F1E58}"/>
              </a:ext>
            </a:extLst>
          </p:cNvPr>
          <p:cNvSpPr>
            <a:spLocks noGrp="1"/>
          </p:cNvSpPr>
          <p:nvPr>
            <p:ph type="title"/>
          </p:nvPr>
        </p:nvSpPr>
        <p:spPr/>
        <p:txBody>
          <a:bodyPr/>
          <a:lstStyle/>
          <a:p>
            <a:r>
              <a:rPr lang="en-US" dirty="0"/>
              <a:t>Source Code Listing</a:t>
            </a:r>
          </a:p>
        </p:txBody>
      </p:sp>
      <p:sp>
        <p:nvSpPr>
          <p:cNvPr id="3" name="Content Placeholder 2">
            <a:extLst>
              <a:ext uri="{FF2B5EF4-FFF2-40B4-BE49-F238E27FC236}">
                <a16:creationId xmlns:a16="http://schemas.microsoft.com/office/drawing/2014/main" id="{4E445D8A-26BF-837D-8C1F-996FFC410740}"/>
              </a:ext>
            </a:extLst>
          </p:cNvPr>
          <p:cNvSpPr>
            <a:spLocks noGrp="1"/>
          </p:cNvSpPr>
          <p:nvPr>
            <p:ph idx="1"/>
          </p:nvPr>
        </p:nvSpPr>
        <p:spPr/>
        <p:txBody>
          <a:bodyPr vert="horz" lIns="91440" tIns="45720" rIns="91440" bIns="45720" rtlCol="0" anchor="t">
            <a:noAutofit/>
          </a:bodyPr>
          <a:lstStyle/>
          <a:p>
            <a:pPr>
              <a:lnSpc>
                <a:spcPct val="100000"/>
              </a:lnSpc>
              <a:spcBef>
                <a:spcPts val="100"/>
              </a:spcBef>
              <a:buNone/>
            </a:pPr>
            <a:r>
              <a:rPr lang="en-US" sz="1100" dirty="0">
                <a:solidFill>
                  <a:srgbClr val="800000"/>
                </a:solidFill>
                <a:latin typeface="Consolas"/>
                <a:ea typeface="+mn-lt"/>
                <a:cs typeface="+mn-lt"/>
              </a:rPr>
              <a:t>&lt;!DOCTYPE</a:t>
            </a:r>
            <a:r>
              <a:rPr lang="en-US" sz="1100" dirty="0">
                <a:solidFill>
                  <a:srgbClr val="000000"/>
                </a:solidFill>
                <a:latin typeface="Consolas"/>
                <a:ea typeface="+mn-lt"/>
                <a:cs typeface="+mn-lt"/>
              </a:rPr>
              <a:t> </a:t>
            </a:r>
            <a:r>
              <a:rPr lang="en-US" sz="1100" dirty="0">
                <a:solidFill>
                  <a:srgbClr val="FF0000"/>
                </a:solidFill>
                <a:latin typeface="Consolas"/>
                <a:ea typeface="+mn-lt"/>
                <a:cs typeface="+mn-lt"/>
              </a:rPr>
              <a:t>html</a:t>
            </a:r>
            <a:r>
              <a:rPr lang="en-US" sz="1100" dirty="0">
                <a:solidFill>
                  <a:srgbClr val="800000"/>
                </a:solidFill>
                <a:latin typeface="Consolas"/>
                <a:ea typeface="+mn-lt"/>
                <a:cs typeface="+mn-lt"/>
              </a:rPr>
              <a:t>&gt;</a:t>
            </a:r>
            <a:endParaRPr lang="en-US"/>
          </a:p>
          <a:p>
            <a:pPr>
              <a:lnSpc>
                <a:spcPct val="100000"/>
              </a:lnSpc>
              <a:spcBef>
                <a:spcPts val="100"/>
              </a:spcBef>
              <a:buNone/>
            </a:pPr>
            <a:r>
              <a:rPr lang="en-US" sz="1100" dirty="0">
                <a:solidFill>
                  <a:srgbClr val="800000"/>
                </a:solidFill>
                <a:latin typeface="Consolas"/>
                <a:ea typeface="+mn-lt"/>
                <a:cs typeface="+mn-lt"/>
              </a:rPr>
              <a:t>&lt;html</a:t>
            </a:r>
            <a:r>
              <a:rPr lang="en-US" sz="1100" dirty="0">
                <a:solidFill>
                  <a:srgbClr val="000000"/>
                </a:solidFill>
                <a:latin typeface="Consolas"/>
                <a:ea typeface="+mn-lt"/>
                <a:cs typeface="+mn-lt"/>
              </a:rPr>
              <a:t> </a:t>
            </a:r>
            <a:r>
              <a:rPr lang="en-US" sz="1100" dirty="0">
                <a:solidFill>
                  <a:srgbClr val="FF0000"/>
                </a:solidFill>
                <a:latin typeface="Consolas"/>
                <a:ea typeface="+mn-lt"/>
                <a:cs typeface="+mn-lt"/>
              </a:rPr>
              <a:t>lang</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err="1">
                <a:solidFill>
                  <a:srgbClr val="0000FF"/>
                </a:solidFill>
                <a:latin typeface="Consolas"/>
                <a:ea typeface="+mn-lt"/>
                <a:cs typeface="+mn-lt"/>
              </a:rPr>
              <a:t>en</a:t>
            </a:r>
            <a:r>
              <a:rPr lang="en-US" sz="1100" dirty="0">
                <a:solidFill>
                  <a:srgbClr val="A31515"/>
                </a:solidFill>
                <a:latin typeface="Consolas"/>
                <a:ea typeface="+mn-lt"/>
                <a:cs typeface="+mn-lt"/>
              </a:rPr>
              <a:t>"</a:t>
            </a:r>
            <a:r>
              <a:rPr lang="en-US" sz="1100" dirty="0">
                <a:solidFill>
                  <a:srgbClr val="800000"/>
                </a:solidFill>
                <a:latin typeface="Consolas"/>
                <a:ea typeface="+mn-lt"/>
                <a:cs typeface="+mn-lt"/>
              </a:rPr>
              <a:t>&gt;</a:t>
            </a:r>
            <a:endParaRPr lang="en-US"/>
          </a:p>
          <a:p>
            <a:pPr>
              <a:lnSpc>
                <a:spcPct val="100000"/>
              </a:lnSpc>
              <a:spcBef>
                <a:spcPts val="100"/>
              </a:spcBef>
              <a:buNone/>
            </a:pPr>
            <a:r>
              <a:rPr lang="en-US" sz="1100" dirty="0">
                <a:latin typeface="Consolas"/>
                <a:ea typeface="+mn-lt"/>
                <a:cs typeface="+mn-lt"/>
              </a:rPr>
              <a:t>  </a:t>
            </a:r>
            <a:r>
              <a:rPr lang="en-US" sz="1100" dirty="0">
                <a:solidFill>
                  <a:srgbClr val="800000"/>
                </a:solidFill>
                <a:latin typeface="Consolas"/>
                <a:ea typeface="+mn-lt"/>
                <a:cs typeface="+mn-lt"/>
              </a:rPr>
              <a:t>&lt;head&gt;</a:t>
            </a:r>
            <a:endParaRPr lang="en-US"/>
          </a:p>
          <a:p>
            <a:pPr>
              <a:lnSpc>
                <a:spcPct val="100000"/>
              </a:lnSpc>
              <a:spcBef>
                <a:spcPts val="100"/>
              </a:spcBef>
              <a:buNone/>
            </a:pP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&lt;meta</a:t>
            </a:r>
            <a:r>
              <a:rPr lang="en-US" sz="1100" dirty="0">
                <a:solidFill>
                  <a:srgbClr val="000000"/>
                </a:solidFill>
                <a:latin typeface="Consolas"/>
                <a:ea typeface="+mn-lt"/>
                <a:cs typeface="+mn-lt"/>
              </a:rPr>
              <a:t> </a:t>
            </a:r>
            <a:r>
              <a:rPr lang="en-US" sz="1100" dirty="0">
                <a:solidFill>
                  <a:srgbClr val="FF0000"/>
                </a:solidFill>
                <a:latin typeface="Consolas"/>
                <a:ea typeface="+mn-lt"/>
                <a:cs typeface="+mn-lt"/>
              </a:rPr>
              <a:t>charset</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a:solidFill>
                  <a:srgbClr val="0000FF"/>
                </a:solidFill>
                <a:latin typeface="Consolas"/>
                <a:ea typeface="+mn-lt"/>
                <a:cs typeface="+mn-lt"/>
              </a:rPr>
              <a:t>utf-8</a:t>
            </a:r>
            <a:r>
              <a:rPr lang="en-US" sz="1100" dirty="0">
                <a:solidFill>
                  <a:srgbClr val="A31515"/>
                </a:solidFill>
                <a:latin typeface="Consolas"/>
                <a:ea typeface="+mn-lt"/>
                <a:cs typeface="+mn-lt"/>
              </a:rPr>
              <a:t>"</a:t>
            </a: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/&gt;</a:t>
            </a:r>
            <a:endParaRPr lang="en-US"/>
          </a:p>
          <a:p>
            <a:pPr>
              <a:lnSpc>
                <a:spcPct val="100000"/>
              </a:lnSpc>
              <a:spcBef>
                <a:spcPts val="100"/>
              </a:spcBef>
              <a:buNone/>
            </a:pPr>
            <a:r>
              <a:rPr lang="en-US" sz="1100" dirty="0">
                <a:latin typeface="Consolas"/>
                <a:ea typeface="+mn-lt"/>
                <a:cs typeface="+mn-lt"/>
              </a:rPr>
              <a:t>  </a:t>
            </a: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&lt;link</a:t>
            </a:r>
            <a:r>
              <a:rPr lang="en-US" sz="1100" dirty="0">
                <a:solidFill>
                  <a:srgbClr val="000000"/>
                </a:solidFill>
                <a:latin typeface="Consolas"/>
                <a:ea typeface="+mn-lt"/>
                <a:cs typeface="+mn-lt"/>
              </a:rPr>
              <a:t> </a:t>
            </a:r>
            <a:r>
              <a:rPr lang="en-US" sz="1100" dirty="0" err="1">
                <a:solidFill>
                  <a:srgbClr val="FF0000"/>
                </a:solidFill>
                <a:latin typeface="Consolas"/>
                <a:ea typeface="+mn-lt"/>
                <a:cs typeface="+mn-lt"/>
              </a:rPr>
              <a:t>rel</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a:solidFill>
                  <a:srgbClr val="0000FF"/>
                </a:solidFill>
                <a:latin typeface="Consolas"/>
                <a:ea typeface="+mn-lt"/>
                <a:cs typeface="+mn-lt"/>
              </a:rPr>
              <a:t>icon</a:t>
            </a:r>
            <a:r>
              <a:rPr lang="en-US" sz="1100" dirty="0">
                <a:solidFill>
                  <a:srgbClr val="A31515"/>
                </a:solidFill>
                <a:latin typeface="Consolas"/>
                <a:ea typeface="+mn-lt"/>
                <a:cs typeface="+mn-lt"/>
              </a:rPr>
              <a:t>"</a:t>
            </a:r>
            <a:r>
              <a:rPr lang="en-US" sz="1100" dirty="0">
                <a:solidFill>
                  <a:srgbClr val="000000"/>
                </a:solidFill>
                <a:latin typeface="Consolas"/>
                <a:ea typeface="+mn-lt"/>
                <a:cs typeface="+mn-lt"/>
              </a:rPr>
              <a:t> </a:t>
            </a:r>
            <a:r>
              <a:rPr lang="en-US" sz="1100" dirty="0" err="1">
                <a:solidFill>
                  <a:srgbClr val="FF0000"/>
                </a:solidFill>
                <a:latin typeface="Consolas"/>
                <a:ea typeface="+mn-lt"/>
                <a:cs typeface="+mn-lt"/>
              </a:rPr>
              <a:t>href</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a:solidFill>
                  <a:srgbClr val="0000FF"/>
                </a:solidFill>
                <a:latin typeface="Consolas"/>
                <a:ea typeface="+mn-lt"/>
                <a:cs typeface="+mn-lt"/>
              </a:rPr>
              <a:t>%PUBLIC_URL%/favicon.ico</a:t>
            </a:r>
            <a:r>
              <a:rPr lang="en-US" sz="1100" dirty="0">
                <a:solidFill>
                  <a:srgbClr val="A31515"/>
                </a:solidFill>
                <a:latin typeface="Consolas"/>
                <a:ea typeface="+mn-lt"/>
                <a:cs typeface="+mn-lt"/>
              </a:rPr>
              <a:t>"</a:t>
            </a: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/&gt;</a:t>
            </a:r>
            <a:endParaRPr lang="en-US"/>
          </a:p>
          <a:p>
            <a:pPr>
              <a:lnSpc>
                <a:spcPct val="100000"/>
              </a:lnSpc>
              <a:spcBef>
                <a:spcPts val="100"/>
              </a:spcBef>
              <a:buNone/>
            </a:pP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&lt;meta</a:t>
            </a:r>
            <a:r>
              <a:rPr lang="en-US" sz="1100" dirty="0">
                <a:solidFill>
                  <a:srgbClr val="000000"/>
                </a:solidFill>
                <a:latin typeface="Consolas"/>
                <a:ea typeface="+mn-lt"/>
                <a:cs typeface="+mn-lt"/>
              </a:rPr>
              <a:t> </a:t>
            </a:r>
            <a:r>
              <a:rPr lang="en-US" sz="1100" dirty="0">
                <a:solidFill>
                  <a:srgbClr val="FF0000"/>
                </a:solidFill>
                <a:latin typeface="Consolas"/>
                <a:ea typeface="+mn-lt"/>
                <a:cs typeface="+mn-lt"/>
              </a:rPr>
              <a:t>name</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a:solidFill>
                  <a:srgbClr val="0000FF"/>
                </a:solidFill>
                <a:latin typeface="Consolas"/>
                <a:ea typeface="+mn-lt"/>
                <a:cs typeface="+mn-lt"/>
              </a:rPr>
              <a:t>viewport</a:t>
            </a:r>
            <a:r>
              <a:rPr lang="en-US" sz="1100" dirty="0">
                <a:solidFill>
                  <a:srgbClr val="A31515"/>
                </a:solidFill>
                <a:latin typeface="Consolas"/>
                <a:ea typeface="+mn-lt"/>
                <a:cs typeface="+mn-lt"/>
              </a:rPr>
              <a:t>"</a:t>
            </a:r>
            <a:r>
              <a:rPr lang="en-US" sz="1100" dirty="0">
                <a:solidFill>
                  <a:srgbClr val="000000"/>
                </a:solidFill>
                <a:latin typeface="Consolas"/>
                <a:ea typeface="+mn-lt"/>
                <a:cs typeface="+mn-lt"/>
              </a:rPr>
              <a:t> </a:t>
            </a:r>
            <a:r>
              <a:rPr lang="en-US" sz="1100" dirty="0">
                <a:solidFill>
                  <a:srgbClr val="FF0000"/>
                </a:solidFill>
                <a:latin typeface="Consolas"/>
                <a:ea typeface="+mn-lt"/>
                <a:cs typeface="+mn-lt"/>
              </a:rPr>
              <a:t>content</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a:solidFill>
                  <a:srgbClr val="0000FF"/>
                </a:solidFill>
                <a:latin typeface="Consolas"/>
                <a:ea typeface="+mn-lt"/>
                <a:cs typeface="+mn-lt"/>
              </a:rPr>
              <a:t>width=device-width, initial-scale=1</a:t>
            </a:r>
            <a:r>
              <a:rPr lang="en-US" sz="1100" dirty="0">
                <a:solidFill>
                  <a:srgbClr val="A31515"/>
                </a:solidFill>
                <a:latin typeface="Consolas"/>
                <a:ea typeface="+mn-lt"/>
                <a:cs typeface="+mn-lt"/>
              </a:rPr>
              <a:t>"</a:t>
            </a: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/&gt;</a:t>
            </a:r>
            <a:endParaRPr lang="en-US"/>
          </a:p>
          <a:p>
            <a:pPr>
              <a:lnSpc>
                <a:spcPct val="100000"/>
              </a:lnSpc>
              <a:spcBef>
                <a:spcPts val="100"/>
              </a:spcBef>
              <a:buNone/>
            </a:pP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&lt;meta</a:t>
            </a:r>
            <a:r>
              <a:rPr lang="en-US" sz="1100" dirty="0">
                <a:solidFill>
                  <a:srgbClr val="000000"/>
                </a:solidFill>
                <a:latin typeface="Consolas"/>
                <a:ea typeface="+mn-lt"/>
                <a:cs typeface="+mn-lt"/>
              </a:rPr>
              <a:t> </a:t>
            </a:r>
            <a:r>
              <a:rPr lang="en-US" sz="1100" dirty="0">
                <a:solidFill>
                  <a:srgbClr val="FF0000"/>
                </a:solidFill>
                <a:latin typeface="Consolas"/>
                <a:ea typeface="+mn-lt"/>
                <a:cs typeface="+mn-lt"/>
              </a:rPr>
              <a:t>name</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a:solidFill>
                  <a:srgbClr val="0000FF"/>
                </a:solidFill>
                <a:latin typeface="Consolas"/>
                <a:ea typeface="+mn-lt"/>
                <a:cs typeface="+mn-lt"/>
              </a:rPr>
              <a:t>theme-color</a:t>
            </a:r>
            <a:r>
              <a:rPr lang="en-US" sz="1100" dirty="0">
                <a:solidFill>
                  <a:srgbClr val="A31515"/>
                </a:solidFill>
                <a:latin typeface="Consolas"/>
                <a:ea typeface="+mn-lt"/>
                <a:cs typeface="+mn-lt"/>
              </a:rPr>
              <a:t>"</a:t>
            </a:r>
            <a:r>
              <a:rPr lang="en-US" sz="1100" dirty="0">
                <a:solidFill>
                  <a:srgbClr val="000000"/>
                </a:solidFill>
                <a:latin typeface="Consolas"/>
                <a:ea typeface="+mn-lt"/>
                <a:cs typeface="+mn-lt"/>
              </a:rPr>
              <a:t> </a:t>
            </a:r>
            <a:r>
              <a:rPr lang="en-US" sz="1100" dirty="0">
                <a:solidFill>
                  <a:srgbClr val="FF0000"/>
                </a:solidFill>
                <a:latin typeface="Consolas"/>
                <a:ea typeface="+mn-lt"/>
                <a:cs typeface="+mn-lt"/>
              </a:rPr>
              <a:t>content</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a:solidFill>
                  <a:srgbClr val="0000FF"/>
                </a:solidFill>
                <a:latin typeface="Consolas"/>
                <a:ea typeface="+mn-lt"/>
                <a:cs typeface="+mn-lt"/>
              </a:rPr>
              <a:t>#000000</a:t>
            </a:r>
            <a:r>
              <a:rPr lang="en-US" sz="1100" dirty="0">
                <a:solidFill>
                  <a:srgbClr val="A31515"/>
                </a:solidFill>
                <a:latin typeface="Consolas"/>
                <a:ea typeface="+mn-lt"/>
                <a:cs typeface="+mn-lt"/>
              </a:rPr>
              <a:t>"</a:t>
            </a: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/&gt;</a:t>
            </a:r>
            <a:endParaRPr lang="en-US"/>
          </a:p>
          <a:p>
            <a:pPr>
              <a:lnSpc>
                <a:spcPct val="100000"/>
              </a:lnSpc>
              <a:spcBef>
                <a:spcPts val="100"/>
              </a:spcBef>
              <a:buNone/>
            </a:pPr>
            <a:r>
              <a:rPr lang="en-US" sz="1100" dirty="0">
                <a:latin typeface="Consolas"/>
                <a:ea typeface="+mn-lt"/>
                <a:cs typeface="+mn-lt"/>
              </a:rPr>
              <a:t>  </a:t>
            </a: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&lt;meta</a:t>
            </a:r>
            <a:endParaRPr lang="en-US"/>
          </a:p>
          <a:p>
            <a:pPr>
              <a:lnSpc>
                <a:spcPct val="100000"/>
              </a:lnSpc>
              <a:spcBef>
                <a:spcPts val="100"/>
              </a:spcBef>
              <a:buNone/>
            </a:pPr>
            <a:r>
              <a:rPr lang="en-US" sz="1100" dirty="0">
                <a:solidFill>
                  <a:srgbClr val="000000"/>
                </a:solidFill>
                <a:latin typeface="Consolas"/>
                <a:ea typeface="+mn-lt"/>
                <a:cs typeface="+mn-lt"/>
              </a:rPr>
              <a:t>      </a:t>
            </a:r>
            <a:r>
              <a:rPr lang="en-US" sz="1100" dirty="0">
                <a:solidFill>
                  <a:srgbClr val="FF0000"/>
                </a:solidFill>
                <a:latin typeface="Consolas"/>
                <a:ea typeface="+mn-lt"/>
                <a:cs typeface="+mn-lt"/>
              </a:rPr>
              <a:t>name</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a:solidFill>
                  <a:srgbClr val="0000FF"/>
                </a:solidFill>
                <a:latin typeface="Consolas"/>
                <a:ea typeface="+mn-lt"/>
                <a:cs typeface="+mn-lt"/>
              </a:rPr>
              <a:t>description</a:t>
            </a:r>
            <a:r>
              <a:rPr lang="en-US" sz="1100" dirty="0">
                <a:solidFill>
                  <a:srgbClr val="A31515"/>
                </a:solidFill>
                <a:latin typeface="Consolas"/>
                <a:ea typeface="+mn-lt"/>
                <a:cs typeface="+mn-lt"/>
              </a:rPr>
              <a:t>"</a:t>
            </a:r>
            <a:endParaRPr lang="en-US"/>
          </a:p>
          <a:p>
            <a:pPr>
              <a:lnSpc>
                <a:spcPct val="100000"/>
              </a:lnSpc>
              <a:spcBef>
                <a:spcPts val="100"/>
              </a:spcBef>
              <a:buNone/>
            </a:pPr>
            <a:r>
              <a:rPr lang="en-US" sz="1100" dirty="0">
                <a:solidFill>
                  <a:srgbClr val="000000"/>
                </a:solidFill>
                <a:latin typeface="Consolas"/>
                <a:ea typeface="+mn-lt"/>
                <a:cs typeface="+mn-lt"/>
              </a:rPr>
              <a:t>      </a:t>
            </a:r>
            <a:r>
              <a:rPr lang="en-US" sz="1100" dirty="0">
                <a:solidFill>
                  <a:srgbClr val="FF0000"/>
                </a:solidFill>
                <a:latin typeface="Consolas"/>
                <a:ea typeface="+mn-lt"/>
                <a:cs typeface="+mn-lt"/>
              </a:rPr>
              <a:t>content</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a:solidFill>
                  <a:srgbClr val="0000FF"/>
                </a:solidFill>
                <a:latin typeface="Consolas"/>
                <a:ea typeface="+mn-lt"/>
                <a:cs typeface="+mn-lt"/>
              </a:rPr>
              <a:t>Web site created using create-react-app</a:t>
            </a:r>
            <a:r>
              <a:rPr lang="en-US" sz="1100" dirty="0">
                <a:solidFill>
                  <a:srgbClr val="A31515"/>
                </a:solidFill>
                <a:latin typeface="Consolas"/>
                <a:ea typeface="+mn-lt"/>
                <a:cs typeface="+mn-lt"/>
              </a:rPr>
              <a:t>"</a:t>
            </a:r>
            <a:endParaRPr lang="en-US"/>
          </a:p>
          <a:p>
            <a:pPr>
              <a:lnSpc>
                <a:spcPct val="100000"/>
              </a:lnSpc>
              <a:spcBef>
                <a:spcPts val="100"/>
              </a:spcBef>
              <a:buNone/>
            </a:pP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/&gt;</a:t>
            </a:r>
            <a:endParaRPr lang="en-US"/>
          </a:p>
          <a:p>
            <a:pPr>
              <a:lnSpc>
                <a:spcPct val="100000"/>
              </a:lnSpc>
              <a:spcBef>
                <a:spcPts val="100"/>
              </a:spcBef>
              <a:buNone/>
            </a:pPr>
            <a:r>
              <a:rPr lang="en-US" sz="1100" dirty="0">
                <a:latin typeface="Consolas"/>
                <a:ea typeface="+mn-lt"/>
                <a:cs typeface="+mn-lt"/>
              </a:rPr>
              <a:t>  </a:t>
            </a: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&lt;link</a:t>
            </a:r>
            <a:r>
              <a:rPr lang="en-US" sz="1100" dirty="0">
                <a:solidFill>
                  <a:srgbClr val="000000"/>
                </a:solidFill>
                <a:latin typeface="Consolas"/>
                <a:ea typeface="+mn-lt"/>
                <a:cs typeface="+mn-lt"/>
              </a:rPr>
              <a:t> </a:t>
            </a:r>
            <a:r>
              <a:rPr lang="en-US" sz="1100" dirty="0" err="1">
                <a:solidFill>
                  <a:srgbClr val="FF0000"/>
                </a:solidFill>
                <a:latin typeface="Consolas"/>
                <a:ea typeface="+mn-lt"/>
                <a:cs typeface="+mn-lt"/>
              </a:rPr>
              <a:t>rel</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a:solidFill>
                  <a:srgbClr val="0000FF"/>
                </a:solidFill>
                <a:latin typeface="Consolas"/>
                <a:ea typeface="+mn-lt"/>
                <a:cs typeface="+mn-lt"/>
              </a:rPr>
              <a:t>apple-touch-icon</a:t>
            </a:r>
            <a:r>
              <a:rPr lang="en-US" sz="1100" dirty="0">
                <a:solidFill>
                  <a:srgbClr val="A31515"/>
                </a:solidFill>
                <a:latin typeface="Consolas"/>
                <a:ea typeface="+mn-lt"/>
                <a:cs typeface="+mn-lt"/>
              </a:rPr>
              <a:t>"</a:t>
            </a:r>
            <a:r>
              <a:rPr lang="en-US" sz="1100" dirty="0">
                <a:solidFill>
                  <a:srgbClr val="000000"/>
                </a:solidFill>
                <a:latin typeface="Consolas"/>
                <a:ea typeface="+mn-lt"/>
                <a:cs typeface="+mn-lt"/>
              </a:rPr>
              <a:t> </a:t>
            </a:r>
            <a:r>
              <a:rPr lang="en-US" sz="1100" dirty="0" err="1">
                <a:solidFill>
                  <a:srgbClr val="FF0000"/>
                </a:solidFill>
                <a:latin typeface="Consolas"/>
                <a:ea typeface="+mn-lt"/>
                <a:cs typeface="+mn-lt"/>
              </a:rPr>
              <a:t>href</a:t>
            </a:r>
            <a:r>
              <a:rPr lang="en-US" sz="1100" dirty="0">
                <a:solidFill>
                  <a:srgbClr val="222222"/>
                </a:solidFill>
                <a:latin typeface="Consolas"/>
                <a:ea typeface="+mn-lt"/>
                <a:cs typeface="+mn-lt"/>
              </a:rPr>
              <a:t>=</a:t>
            </a:r>
            <a:r>
              <a:rPr lang="en-US" sz="1100" dirty="0">
                <a:solidFill>
                  <a:srgbClr val="A31515"/>
                </a:solidFill>
                <a:latin typeface="Consolas"/>
                <a:ea typeface="+mn-lt"/>
                <a:cs typeface="+mn-lt"/>
              </a:rPr>
              <a:t>"</a:t>
            </a:r>
            <a:r>
              <a:rPr lang="en-US" sz="1100" dirty="0">
                <a:solidFill>
                  <a:srgbClr val="0000FF"/>
                </a:solidFill>
                <a:latin typeface="Consolas"/>
                <a:ea typeface="+mn-lt"/>
                <a:cs typeface="+mn-lt"/>
              </a:rPr>
              <a:t>%PUBLIC_URL%/logo192.png</a:t>
            </a:r>
            <a:r>
              <a:rPr lang="en-US" sz="1100" dirty="0">
                <a:solidFill>
                  <a:srgbClr val="A31515"/>
                </a:solidFill>
                <a:latin typeface="Consolas"/>
                <a:ea typeface="+mn-lt"/>
                <a:cs typeface="+mn-lt"/>
              </a:rPr>
              <a:t>"</a:t>
            </a:r>
            <a:r>
              <a:rPr lang="en-US" sz="1100" dirty="0">
                <a:solidFill>
                  <a:srgbClr val="000000"/>
                </a:solidFill>
                <a:latin typeface="Consolas"/>
                <a:ea typeface="+mn-lt"/>
                <a:cs typeface="+mn-lt"/>
              </a:rPr>
              <a:t> </a:t>
            </a:r>
            <a:r>
              <a:rPr lang="en-US" sz="1100" dirty="0">
                <a:solidFill>
                  <a:srgbClr val="800000"/>
                </a:solidFill>
                <a:latin typeface="Consolas"/>
                <a:ea typeface="+mn-lt"/>
                <a:cs typeface="+mn-lt"/>
              </a:rPr>
              <a:t>/&gt;</a:t>
            </a:r>
            <a:endParaRPr lang="en-US"/>
          </a:p>
          <a:p>
            <a:pPr>
              <a:lnSpc>
                <a:spcPct val="100000"/>
              </a:lnSpc>
              <a:spcBef>
                <a:spcPts val="100"/>
              </a:spcBef>
              <a:buNone/>
            </a:pPr>
            <a:r>
              <a:rPr lang="en-US" sz="2800" dirty="0">
                <a:solidFill>
                  <a:srgbClr val="222222"/>
                </a:solidFill>
                <a:latin typeface="Consolas"/>
              </a:rPr>
              <a:t>…</a:t>
            </a:r>
            <a:endParaRPr lang="en-US">
              <a:solidFill>
                <a:srgbClr val="000000"/>
              </a:solidFill>
              <a:latin typeface="Neue Haas Grotesk Text Pro"/>
            </a:endParaRPr>
          </a:p>
          <a:p>
            <a:pPr>
              <a:lnSpc>
                <a:spcPct val="100000"/>
              </a:lnSpc>
              <a:spcBef>
                <a:spcPts val="100"/>
              </a:spcBef>
              <a:buNone/>
            </a:pPr>
            <a:r>
              <a:rPr lang="en-US" sz="1100" dirty="0">
                <a:solidFill>
                  <a:srgbClr val="800000"/>
                </a:solidFill>
                <a:latin typeface="Consolas"/>
              </a:rPr>
              <a:t>  &lt;/head&gt;</a:t>
            </a:r>
            <a:endParaRPr lang="en-US" dirty="0"/>
          </a:p>
          <a:p>
            <a:pPr>
              <a:lnSpc>
                <a:spcPct val="100000"/>
              </a:lnSpc>
              <a:spcBef>
                <a:spcPts val="100"/>
              </a:spcBef>
              <a:buNone/>
            </a:pPr>
            <a:r>
              <a:rPr lang="en-US" sz="2800" dirty="0">
                <a:solidFill>
                  <a:srgbClr val="222222"/>
                </a:solidFill>
                <a:latin typeface="Consolas"/>
              </a:rPr>
              <a:t>…</a:t>
            </a:r>
          </a:p>
          <a:p>
            <a:pPr>
              <a:buNone/>
            </a:pPr>
            <a:r>
              <a:rPr lang="en-US" sz="1100" dirty="0">
                <a:solidFill>
                  <a:srgbClr val="800000"/>
                </a:solidFill>
                <a:latin typeface="Consolas"/>
              </a:rPr>
              <a:t>&lt;/html&gt;</a:t>
            </a:r>
            <a:endParaRPr lang="en-US" dirty="0"/>
          </a:p>
        </p:txBody>
      </p:sp>
      <p:sp>
        <p:nvSpPr>
          <p:cNvPr id="4" name="TextBox 3">
            <a:extLst>
              <a:ext uri="{FF2B5EF4-FFF2-40B4-BE49-F238E27FC236}">
                <a16:creationId xmlns:a16="http://schemas.microsoft.com/office/drawing/2014/main" id="{5B8537AB-CCFC-19BB-C5A4-E96B0430A002}"/>
              </a:ext>
            </a:extLst>
          </p:cNvPr>
          <p:cNvSpPr txBox="1"/>
          <p:nvPr/>
        </p:nvSpPr>
        <p:spPr>
          <a:xfrm>
            <a:off x="1112183" y="2106705"/>
            <a:ext cx="9637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HTML</a:t>
            </a:r>
          </a:p>
        </p:txBody>
      </p:sp>
    </p:spTree>
    <p:extLst>
      <p:ext uri="{BB962C8B-B14F-4D97-AF65-F5344CB8AC3E}">
        <p14:creationId xmlns:p14="http://schemas.microsoft.com/office/powerpoint/2010/main" val="3458871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2E6E-15E9-B4F3-4406-08E5942F1E58}"/>
              </a:ext>
            </a:extLst>
          </p:cNvPr>
          <p:cNvSpPr>
            <a:spLocks noGrp="1"/>
          </p:cNvSpPr>
          <p:nvPr>
            <p:ph type="title"/>
          </p:nvPr>
        </p:nvSpPr>
        <p:spPr/>
        <p:txBody>
          <a:bodyPr/>
          <a:lstStyle/>
          <a:p>
            <a:r>
              <a:rPr lang="en-US" dirty="0"/>
              <a:t>Source Code Listing</a:t>
            </a:r>
          </a:p>
        </p:txBody>
      </p:sp>
      <p:sp>
        <p:nvSpPr>
          <p:cNvPr id="3" name="Content Placeholder 2">
            <a:extLst>
              <a:ext uri="{FF2B5EF4-FFF2-40B4-BE49-F238E27FC236}">
                <a16:creationId xmlns:a16="http://schemas.microsoft.com/office/drawing/2014/main" id="{4E445D8A-26BF-837D-8C1F-996FFC410740}"/>
              </a:ext>
            </a:extLst>
          </p:cNvPr>
          <p:cNvSpPr>
            <a:spLocks noGrp="1"/>
          </p:cNvSpPr>
          <p:nvPr>
            <p:ph idx="1"/>
          </p:nvPr>
        </p:nvSpPr>
        <p:spPr/>
        <p:txBody>
          <a:bodyPr vert="horz" lIns="91440" tIns="45720" rIns="91440" bIns="45720" rtlCol="0" anchor="t">
            <a:noAutofit/>
          </a:bodyPr>
          <a:lstStyle/>
          <a:p>
            <a:pPr>
              <a:lnSpc>
                <a:spcPct val="100000"/>
              </a:lnSpc>
              <a:spcBef>
                <a:spcPts val="100"/>
              </a:spcBef>
              <a:buNone/>
            </a:pPr>
            <a:r>
              <a:rPr lang="en-US" sz="1400" dirty="0">
                <a:solidFill>
                  <a:srgbClr val="0000FF"/>
                </a:solidFill>
                <a:latin typeface="Consolas"/>
                <a:ea typeface="+mn-lt"/>
                <a:cs typeface="+mn-lt"/>
              </a:rPr>
              <a:t>let</a:t>
            </a:r>
            <a:r>
              <a:rPr lang="en-US" sz="1400" dirty="0">
                <a:solidFill>
                  <a:srgbClr val="000000"/>
                </a:solidFill>
                <a:latin typeface="Consolas"/>
                <a:ea typeface="+mn-lt"/>
                <a:cs typeface="+mn-lt"/>
              </a:rPr>
              <a:t> </a:t>
            </a:r>
            <a:r>
              <a:rPr lang="en-US" sz="1400" err="1">
                <a:solidFill>
                  <a:srgbClr val="001080"/>
                </a:solidFill>
                <a:latin typeface="Consolas"/>
                <a:ea typeface="+mn-lt"/>
                <a:cs typeface="+mn-lt"/>
              </a:rPr>
              <a:t>savedArticles</a:t>
            </a:r>
            <a:r>
              <a:rPr lang="en-US" sz="1400">
                <a:solidFill>
                  <a:srgbClr val="000000"/>
                </a:solidFill>
                <a:latin typeface="Consolas"/>
                <a:ea typeface="+mn-lt"/>
                <a:cs typeface="+mn-lt"/>
              </a:rPr>
              <a:t> = []</a:t>
            </a:r>
            <a:r>
              <a:rPr lang="en-US" sz="1400">
                <a:solidFill>
                  <a:srgbClr val="222222"/>
                </a:solidFill>
                <a:latin typeface="Consolas"/>
                <a:ea typeface="+mn-lt"/>
                <a:cs typeface="+mn-lt"/>
              </a:rPr>
              <a:t>;</a:t>
            </a:r>
            <a:endParaRPr lang="en-US" sz="1400"/>
          </a:p>
          <a:p>
            <a:pPr>
              <a:lnSpc>
                <a:spcPct val="100000"/>
              </a:lnSpc>
              <a:spcBef>
                <a:spcPts val="100"/>
              </a:spcBef>
              <a:buNone/>
            </a:pPr>
            <a:r>
              <a:rPr lang="en-US" sz="1400">
                <a:solidFill>
                  <a:srgbClr val="008000"/>
                </a:solidFill>
                <a:latin typeface="Consolas"/>
                <a:ea typeface="+mn-lt"/>
                <a:cs typeface="+mn-lt"/>
              </a:rPr>
              <a:t>//News from Source</a:t>
            </a:r>
            <a:endParaRPr lang="en-US" sz="1400"/>
          </a:p>
          <a:p>
            <a:pPr>
              <a:lnSpc>
                <a:spcPct val="100000"/>
              </a:lnSpc>
              <a:spcBef>
                <a:spcPts val="100"/>
              </a:spcBef>
              <a:buNone/>
            </a:pPr>
            <a:r>
              <a:rPr lang="en-US" sz="1400">
                <a:solidFill>
                  <a:srgbClr val="795E26"/>
                </a:solidFill>
                <a:latin typeface="Consolas"/>
                <a:ea typeface="+mn-lt"/>
                <a:cs typeface="+mn-lt"/>
              </a:rPr>
              <a:t>intent</a:t>
            </a:r>
            <a:r>
              <a:rPr lang="en-US" sz="1400">
                <a:solidFill>
                  <a:srgbClr val="000000"/>
                </a:solidFill>
                <a:latin typeface="Consolas"/>
                <a:ea typeface="+mn-lt"/>
                <a:cs typeface="+mn-lt"/>
              </a:rPr>
              <a:t>(</a:t>
            </a:r>
            <a:r>
              <a:rPr lang="en-US" sz="1400">
                <a:solidFill>
                  <a:srgbClr val="A31515"/>
                </a:solidFill>
                <a:latin typeface="Consolas"/>
                <a:ea typeface="+mn-lt"/>
                <a:cs typeface="+mn-lt"/>
              </a:rPr>
              <a:t>'Give me (the|) news from $(source* (.*))'</a:t>
            </a:r>
            <a:r>
              <a:rPr lang="en-US" sz="1400">
                <a:solidFill>
                  <a:srgbClr val="222222"/>
                </a:solidFill>
                <a:latin typeface="Consolas"/>
                <a:ea typeface="+mn-lt"/>
                <a:cs typeface="+mn-lt"/>
              </a:rPr>
              <a:t>,</a:t>
            </a:r>
            <a:r>
              <a:rPr lang="en-US" sz="1400" dirty="0">
                <a:solidFill>
                  <a:srgbClr val="000000"/>
                </a:solidFill>
                <a:latin typeface="Consolas"/>
                <a:ea typeface="+mn-lt"/>
                <a:cs typeface="+mn-lt"/>
              </a:rPr>
              <a:t> </a:t>
            </a:r>
            <a:r>
              <a:rPr lang="en-US" sz="1400">
                <a:solidFill>
                  <a:srgbClr val="222222"/>
                </a:solidFill>
                <a:latin typeface="Consolas"/>
                <a:ea typeface="+mn-lt"/>
                <a:cs typeface="+mn-lt"/>
              </a:rPr>
              <a:t>(</a:t>
            </a:r>
            <a:r>
              <a:rPr lang="en-US" sz="1400">
                <a:solidFill>
                  <a:srgbClr val="001080"/>
                </a:solidFill>
                <a:latin typeface="Consolas"/>
                <a:ea typeface="+mn-lt"/>
                <a:cs typeface="+mn-lt"/>
              </a:rPr>
              <a:t>p</a:t>
            </a:r>
            <a:r>
              <a:rPr lang="en-US" sz="1400">
                <a:solidFill>
                  <a:srgbClr val="222222"/>
                </a:solidFill>
                <a:latin typeface="Consolas"/>
                <a:ea typeface="+mn-lt"/>
                <a:cs typeface="+mn-lt"/>
              </a:rPr>
              <a:t>)</a:t>
            </a:r>
            <a:r>
              <a:rPr lang="en-US" sz="1400" dirty="0">
                <a:solidFill>
                  <a:srgbClr val="000000"/>
                </a:solidFill>
                <a:latin typeface="Consolas"/>
                <a:ea typeface="+mn-lt"/>
                <a:cs typeface="+mn-lt"/>
              </a:rPr>
              <a:t> </a:t>
            </a:r>
            <a:r>
              <a:rPr lang="en-US" sz="1400">
                <a:solidFill>
                  <a:srgbClr val="0000FF"/>
                </a:solidFill>
                <a:latin typeface="Consolas"/>
                <a:ea typeface="+mn-lt"/>
                <a:cs typeface="+mn-lt"/>
              </a:rPr>
              <a:t>=&gt;</a:t>
            </a:r>
            <a:r>
              <a:rPr lang="en-US" sz="1400" dirty="0">
                <a:solidFill>
                  <a:srgbClr val="000000"/>
                </a:solidFill>
                <a:latin typeface="Consolas"/>
                <a:ea typeface="+mn-lt"/>
                <a:cs typeface="+mn-lt"/>
              </a:rPr>
              <a:t> </a:t>
            </a:r>
            <a:r>
              <a:rPr lang="en-US" sz="1400">
                <a:solidFill>
                  <a:srgbClr val="222222"/>
                </a:solidFill>
                <a:latin typeface="Consolas"/>
                <a:ea typeface="+mn-lt"/>
                <a:cs typeface="+mn-lt"/>
              </a:rPr>
              <a:t>{</a:t>
            </a:r>
            <a:endParaRPr lang="en-US" sz="1400"/>
          </a:p>
          <a:p>
            <a:pPr>
              <a:lnSpc>
                <a:spcPct val="100000"/>
              </a:lnSpc>
              <a:spcBef>
                <a:spcPts val="100"/>
              </a:spcBef>
              <a:buNone/>
            </a:pPr>
            <a:r>
              <a:rPr lang="en-US" sz="1400" dirty="0">
                <a:latin typeface="Consolas"/>
                <a:ea typeface="+mn-lt"/>
                <a:cs typeface="+mn-lt"/>
              </a:rPr>
              <a:t>    </a:t>
            </a:r>
            <a:r>
              <a:rPr lang="en-US" sz="1400">
                <a:solidFill>
                  <a:srgbClr val="0000FF"/>
                </a:solidFill>
                <a:latin typeface="Consolas"/>
                <a:ea typeface="+mn-lt"/>
                <a:cs typeface="+mn-lt"/>
              </a:rPr>
              <a:t>let</a:t>
            </a:r>
            <a:r>
              <a:rPr lang="en-US" sz="1400" dirty="0">
                <a:solidFill>
                  <a:srgbClr val="000000"/>
                </a:solidFill>
                <a:latin typeface="Consolas"/>
                <a:ea typeface="+mn-lt"/>
                <a:cs typeface="+mn-lt"/>
              </a:rPr>
              <a:t> </a:t>
            </a:r>
            <a:r>
              <a:rPr lang="en-US" sz="1400">
                <a:solidFill>
                  <a:srgbClr val="001080"/>
                </a:solidFill>
                <a:latin typeface="Consolas"/>
                <a:ea typeface="+mn-lt"/>
                <a:cs typeface="+mn-lt"/>
              </a:rPr>
              <a:t>NEWS_API_URL</a:t>
            </a:r>
            <a:r>
              <a:rPr lang="en-US" sz="1400" dirty="0">
                <a:latin typeface="Consolas"/>
                <a:ea typeface="+mn-lt"/>
                <a:cs typeface="+mn-lt"/>
              </a:rPr>
              <a:t> </a:t>
            </a:r>
            <a:r>
              <a:rPr lang="en-US" sz="1400">
                <a:solidFill>
                  <a:srgbClr val="000000"/>
                </a:solidFill>
                <a:latin typeface="Consolas"/>
                <a:ea typeface="+mn-lt"/>
                <a:cs typeface="+mn-lt"/>
              </a:rPr>
              <a:t>= </a:t>
            </a:r>
            <a:r>
              <a:rPr lang="en-US" sz="1400">
                <a:solidFill>
                  <a:srgbClr val="A31515"/>
                </a:solidFill>
                <a:latin typeface="Consolas"/>
                <a:ea typeface="+mn-lt"/>
                <a:cs typeface="+mn-lt"/>
              </a:rPr>
              <a:t>`https://newsapi.org/v2/</a:t>
            </a:r>
            <a:r>
              <a:rPr lang="en-US" sz="1400" err="1">
                <a:solidFill>
                  <a:srgbClr val="A31515"/>
                </a:solidFill>
                <a:latin typeface="Consolas"/>
                <a:ea typeface="+mn-lt"/>
                <a:cs typeface="+mn-lt"/>
              </a:rPr>
              <a:t>top-headlines?apiKey</a:t>
            </a:r>
            <a:r>
              <a:rPr lang="en-US" sz="1400">
                <a:solidFill>
                  <a:srgbClr val="A31515"/>
                </a:solidFill>
                <a:latin typeface="Consolas"/>
                <a:ea typeface="+mn-lt"/>
                <a:cs typeface="+mn-lt"/>
              </a:rPr>
              <a:t>=</a:t>
            </a:r>
            <a:r>
              <a:rPr lang="en-US" sz="1400">
                <a:solidFill>
                  <a:srgbClr val="0000FF"/>
                </a:solidFill>
                <a:latin typeface="Consolas"/>
                <a:ea typeface="+mn-lt"/>
                <a:cs typeface="+mn-lt"/>
              </a:rPr>
              <a:t>${</a:t>
            </a:r>
            <a:r>
              <a:rPr lang="en-US" sz="1400">
                <a:solidFill>
                  <a:srgbClr val="222222"/>
                </a:solidFill>
                <a:latin typeface="Consolas"/>
                <a:ea typeface="+mn-lt"/>
                <a:cs typeface="+mn-lt"/>
              </a:rPr>
              <a:t>API_KEY</a:t>
            </a:r>
            <a:r>
              <a:rPr lang="en-US" sz="1400">
                <a:solidFill>
                  <a:srgbClr val="0000FF"/>
                </a:solidFill>
                <a:latin typeface="Consolas"/>
                <a:ea typeface="+mn-lt"/>
                <a:cs typeface="+mn-lt"/>
              </a:rPr>
              <a:t>}</a:t>
            </a:r>
            <a:r>
              <a:rPr lang="en-US" sz="1400">
                <a:solidFill>
                  <a:srgbClr val="A31515"/>
                </a:solidFill>
                <a:latin typeface="Consolas"/>
                <a:ea typeface="+mn-lt"/>
                <a:cs typeface="+mn-lt"/>
              </a:rPr>
              <a:t>`</a:t>
            </a:r>
            <a:r>
              <a:rPr lang="en-US" sz="1400">
                <a:solidFill>
                  <a:srgbClr val="222222"/>
                </a:solidFill>
                <a:latin typeface="Consolas"/>
                <a:ea typeface="+mn-lt"/>
                <a:cs typeface="+mn-lt"/>
              </a:rPr>
              <a:t>;</a:t>
            </a:r>
            <a:endParaRPr lang="en-US" sz="1400"/>
          </a:p>
          <a:p>
            <a:pPr>
              <a:lnSpc>
                <a:spcPct val="100000"/>
              </a:lnSpc>
              <a:spcBef>
                <a:spcPts val="100"/>
              </a:spcBef>
              <a:buNone/>
            </a:pPr>
            <a:r>
              <a:rPr lang="en-US" sz="1400" dirty="0">
                <a:solidFill>
                  <a:srgbClr val="000000"/>
                </a:solidFill>
                <a:latin typeface="Consolas"/>
                <a:ea typeface="+mn-lt"/>
                <a:cs typeface="+mn-lt"/>
              </a:rPr>
              <a:t>    </a:t>
            </a:r>
            <a:r>
              <a:rPr lang="en-US" sz="1400" dirty="0">
                <a:solidFill>
                  <a:srgbClr val="AF00DB"/>
                </a:solidFill>
                <a:latin typeface="Consolas"/>
                <a:ea typeface="+mn-lt"/>
                <a:cs typeface="+mn-lt"/>
              </a:rPr>
              <a:t>if</a:t>
            </a:r>
            <a:r>
              <a:rPr lang="en-US" sz="1400" dirty="0">
                <a:solidFill>
                  <a:srgbClr val="000000"/>
                </a:solidFill>
                <a:latin typeface="Consolas"/>
                <a:ea typeface="+mn-lt"/>
                <a:cs typeface="+mn-lt"/>
              </a:rPr>
              <a:t>(</a:t>
            </a:r>
            <a:r>
              <a:rPr lang="en-US" sz="1400" err="1">
                <a:solidFill>
                  <a:srgbClr val="001080"/>
                </a:solidFill>
                <a:latin typeface="Consolas"/>
                <a:ea typeface="+mn-lt"/>
                <a:cs typeface="+mn-lt"/>
              </a:rPr>
              <a:t>p</a:t>
            </a:r>
            <a:r>
              <a:rPr lang="en-US" sz="1400" err="1">
                <a:solidFill>
                  <a:srgbClr val="222222"/>
                </a:solidFill>
                <a:latin typeface="Consolas"/>
                <a:ea typeface="+mn-lt"/>
                <a:cs typeface="+mn-lt"/>
              </a:rPr>
              <a:t>.</a:t>
            </a:r>
            <a:r>
              <a:rPr lang="en-US" sz="1400" err="1">
                <a:solidFill>
                  <a:srgbClr val="001080"/>
                </a:solidFill>
                <a:latin typeface="Consolas"/>
                <a:ea typeface="+mn-lt"/>
                <a:cs typeface="+mn-lt"/>
              </a:rPr>
              <a:t>source</a:t>
            </a:r>
            <a:r>
              <a:rPr lang="en-US" sz="1400" err="1">
                <a:solidFill>
                  <a:srgbClr val="222222"/>
                </a:solidFill>
                <a:latin typeface="Consolas"/>
                <a:ea typeface="+mn-lt"/>
                <a:cs typeface="+mn-lt"/>
              </a:rPr>
              <a:t>.value</a:t>
            </a:r>
            <a:r>
              <a:rPr lang="en-US" sz="1400" dirty="0">
                <a:solidFill>
                  <a:srgbClr val="000000"/>
                </a:solidFill>
                <a:latin typeface="Consolas"/>
                <a:ea typeface="+mn-lt"/>
                <a:cs typeface="+mn-lt"/>
              </a:rPr>
              <a:t>) </a:t>
            </a:r>
            <a:r>
              <a:rPr lang="en-US" sz="1400" dirty="0">
                <a:solidFill>
                  <a:srgbClr val="222222"/>
                </a:solidFill>
                <a:latin typeface="Consolas"/>
                <a:ea typeface="+mn-lt"/>
                <a:cs typeface="+mn-lt"/>
              </a:rPr>
              <a:t>{</a:t>
            </a:r>
            <a:endParaRPr lang="en-US" sz="1400" dirty="0"/>
          </a:p>
          <a:p>
            <a:pPr>
              <a:lnSpc>
                <a:spcPct val="100000"/>
              </a:lnSpc>
              <a:spcBef>
                <a:spcPts val="100"/>
              </a:spcBef>
              <a:buNone/>
            </a:pPr>
            <a:r>
              <a:rPr lang="en-US" sz="2800" dirty="0">
                <a:solidFill>
                  <a:srgbClr val="222222"/>
                </a:solidFill>
                <a:latin typeface="Consolas"/>
              </a:rPr>
              <a:t>…</a:t>
            </a:r>
            <a:endParaRPr lang="en-US" dirty="0"/>
          </a:p>
          <a:p>
            <a:pPr>
              <a:lnSpc>
                <a:spcPct val="100000"/>
              </a:lnSpc>
              <a:spcBef>
                <a:spcPts val="100"/>
              </a:spcBef>
              <a:buNone/>
            </a:pPr>
            <a:r>
              <a:rPr lang="en-US" sz="1400" dirty="0">
                <a:solidFill>
                  <a:srgbClr val="000000"/>
                </a:solidFill>
                <a:latin typeface="Consolas"/>
                <a:ea typeface="+mn-lt"/>
                <a:cs typeface="+mn-lt"/>
              </a:rPr>
              <a:t>        </a:t>
            </a:r>
            <a:r>
              <a:rPr lang="en-US" sz="1400" err="1">
                <a:solidFill>
                  <a:srgbClr val="001080"/>
                </a:solidFill>
                <a:latin typeface="Consolas"/>
                <a:ea typeface="+mn-lt"/>
                <a:cs typeface="+mn-lt"/>
              </a:rPr>
              <a:t>savedArticles</a:t>
            </a:r>
            <a:r>
              <a:rPr lang="en-US" sz="1400">
                <a:solidFill>
                  <a:srgbClr val="000000"/>
                </a:solidFill>
                <a:latin typeface="Consolas"/>
                <a:ea typeface="+mn-lt"/>
                <a:cs typeface="+mn-lt"/>
              </a:rPr>
              <a:t> = </a:t>
            </a:r>
            <a:r>
              <a:rPr lang="en-US" sz="1400">
                <a:solidFill>
                  <a:srgbClr val="001080"/>
                </a:solidFill>
                <a:latin typeface="Consolas"/>
                <a:ea typeface="+mn-lt"/>
                <a:cs typeface="+mn-lt"/>
              </a:rPr>
              <a:t>articles</a:t>
            </a:r>
            <a:r>
              <a:rPr lang="en-US" sz="1400">
                <a:solidFill>
                  <a:srgbClr val="222222"/>
                </a:solidFill>
                <a:latin typeface="Consolas"/>
                <a:ea typeface="+mn-lt"/>
                <a:cs typeface="+mn-lt"/>
              </a:rPr>
              <a:t>;</a:t>
            </a:r>
            <a:endParaRPr lang="en-US" sz="1400"/>
          </a:p>
          <a:p>
            <a:pPr>
              <a:lnSpc>
                <a:spcPct val="100000"/>
              </a:lnSpc>
              <a:spcBef>
                <a:spcPts val="100"/>
              </a:spcBef>
              <a:buNone/>
            </a:pPr>
            <a:r>
              <a:rPr lang="en-US" sz="1400" dirty="0">
                <a:solidFill>
                  <a:srgbClr val="000000"/>
                </a:solidFill>
                <a:latin typeface="Consolas"/>
                <a:ea typeface="+mn-lt"/>
                <a:cs typeface="+mn-lt"/>
              </a:rPr>
              <a:t>        </a:t>
            </a:r>
            <a:r>
              <a:rPr lang="en-US" sz="1400" err="1">
                <a:solidFill>
                  <a:srgbClr val="001080"/>
                </a:solidFill>
                <a:latin typeface="Consolas"/>
                <a:ea typeface="+mn-lt"/>
                <a:cs typeface="+mn-lt"/>
              </a:rPr>
              <a:t>p</a:t>
            </a:r>
            <a:r>
              <a:rPr lang="en-US" sz="1400" err="1">
                <a:solidFill>
                  <a:srgbClr val="222222"/>
                </a:solidFill>
                <a:latin typeface="Consolas"/>
                <a:ea typeface="+mn-lt"/>
                <a:cs typeface="+mn-lt"/>
              </a:rPr>
              <a:t>.</a:t>
            </a:r>
            <a:r>
              <a:rPr lang="en-US" sz="1400" err="1">
                <a:solidFill>
                  <a:srgbClr val="795E26"/>
                </a:solidFill>
                <a:latin typeface="Consolas"/>
                <a:ea typeface="+mn-lt"/>
                <a:cs typeface="+mn-lt"/>
              </a:rPr>
              <a:t>play</a:t>
            </a:r>
            <a:r>
              <a:rPr lang="en-US" sz="1400">
                <a:solidFill>
                  <a:srgbClr val="000000"/>
                </a:solidFill>
                <a:latin typeface="Consolas"/>
                <a:ea typeface="+mn-lt"/>
                <a:cs typeface="+mn-lt"/>
              </a:rPr>
              <a:t>(</a:t>
            </a:r>
            <a:r>
              <a:rPr lang="en-US" sz="1400">
                <a:solidFill>
                  <a:srgbClr val="222222"/>
                </a:solidFill>
                <a:latin typeface="Consolas"/>
                <a:ea typeface="+mn-lt"/>
                <a:cs typeface="+mn-lt"/>
              </a:rPr>
              <a:t>{command:</a:t>
            </a:r>
            <a:r>
              <a:rPr lang="en-US" sz="1400">
                <a:solidFill>
                  <a:srgbClr val="A31515"/>
                </a:solidFill>
                <a:latin typeface="Consolas"/>
                <a:ea typeface="+mn-lt"/>
                <a:cs typeface="+mn-lt"/>
              </a:rPr>
              <a:t>'</a:t>
            </a:r>
            <a:r>
              <a:rPr lang="en-US" sz="1400" err="1">
                <a:solidFill>
                  <a:srgbClr val="A31515"/>
                </a:solidFill>
                <a:latin typeface="Consolas"/>
                <a:ea typeface="+mn-lt"/>
                <a:cs typeface="+mn-lt"/>
              </a:rPr>
              <a:t>newHeadlines</a:t>
            </a:r>
            <a:r>
              <a:rPr lang="en-US" sz="1400">
                <a:solidFill>
                  <a:srgbClr val="A31515"/>
                </a:solidFill>
                <a:latin typeface="Consolas"/>
                <a:ea typeface="+mn-lt"/>
                <a:cs typeface="+mn-lt"/>
              </a:rPr>
              <a:t>'</a:t>
            </a:r>
            <a:r>
              <a:rPr lang="en-US" sz="1400">
                <a:solidFill>
                  <a:srgbClr val="222222"/>
                </a:solidFill>
                <a:latin typeface="Consolas"/>
                <a:ea typeface="+mn-lt"/>
                <a:cs typeface="+mn-lt"/>
              </a:rPr>
              <a:t>,</a:t>
            </a:r>
            <a:r>
              <a:rPr lang="en-US" sz="1400" dirty="0">
                <a:solidFill>
                  <a:srgbClr val="000000"/>
                </a:solidFill>
                <a:latin typeface="Consolas"/>
                <a:ea typeface="+mn-lt"/>
                <a:cs typeface="+mn-lt"/>
              </a:rPr>
              <a:t> </a:t>
            </a:r>
            <a:r>
              <a:rPr lang="en-US" sz="1400">
                <a:solidFill>
                  <a:srgbClr val="222222"/>
                </a:solidFill>
                <a:latin typeface="Consolas"/>
                <a:ea typeface="+mn-lt"/>
                <a:cs typeface="+mn-lt"/>
              </a:rPr>
              <a:t>articles}</a:t>
            </a:r>
            <a:r>
              <a:rPr lang="en-US" sz="1400">
                <a:solidFill>
                  <a:srgbClr val="000000"/>
                </a:solidFill>
                <a:latin typeface="Consolas"/>
                <a:ea typeface="+mn-lt"/>
                <a:cs typeface="+mn-lt"/>
              </a:rPr>
              <a:t>)</a:t>
            </a:r>
            <a:r>
              <a:rPr lang="en-US" sz="1400">
                <a:solidFill>
                  <a:srgbClr val="222222"/>
                </a:solidFill>
                <a:latin typeface="Consolas"/>
                <a:ea typeface="+mn-lt"/>
                <a:cs typeface="+mn-lt"/>
              </a:rPr>
              <a:t>;</a:t>
            </a:r>
            <a:endParaRPr lang="en-US" sz="1400"/>
          </a:p>
          <a:p>
            <a:pPr>
              <a:lnSpc>
                <a:spcPct val="100000"/>
              </a:lnSpc>
              <a:spcBef>
                <a:spcPts val="100"/>
              </a:spcBef>
              <a:buNone/>
            </a:pPr>
            <a:r>
              <a:rPr lang="en-US" sz="1400" dirty="0">
                <a:solidFill>
                  <a:srgbClr val="000000"/>
                </a:solidFill>
                <a:latin typeface="Consolas"/>
                <a:ea typeface="+mn-lt"/>
                <a:cs typeface="+mn-lt"/>
              </a:rPr>
              <a:t>        </a:t>
            </a:r>
            <a:r>
              <a:rPr lang="en-US" sz="1400" err="1">
                <a:solidFill>
                  <a:srgbClr val="001080"/>
                </a:solidFill>
                <a:latin typeface="Consolas"/>
                <a:ea typeface="+mn-lt"/>
                <a:cs typeface="+mn-lt"/>
              </a:rPr>
              <a:t>p</a:t>
            </a:r>
            <a:r>
              <a:rPr lang="en-US" sz="1400" err="1">
                <a:solidFill>
                  <a:srgbClr val="222222"/>
                </a:solidFill>
                <a:latin typeface="Consolas"/>
                <a:ea typeface="+mn-lt"/>
                <a:cs typeface="+mn-lt"/>
              </a:rPr>
              <a:t>.</a:t>
            </a:r>
            <a:r>
              <a:rPr lang="en-US" sz="1400" err="1">
                <a:solidFill>
                  <a:srgbClr val="795E26"/>
                </a:solidFill>
                <a:latin typeface="Consolas"/>
                <a:ea typeface="+mn-lt"/>
                <a:cs typeface="+mn-lt"/>
              </a:rPr>
              <a:t>play</a:t>
            </a:r>
            <a:r>
              <a:rPr lang="en-US" sz="1400">
                <a:solidFill>
                  <a:srgbClr val="000000"/>
                </a:solidFill>
                <a:latin typeface="Consolas"/>
                <a:ea typeface="+mn-lt"/>
                <a:cs typeface="+mn-lt"/>
              </a:rPr>
              <a:t>(</a:t>
            </a:r>
            <a:r>
              <a:rPr lang="en-US" sz="1400">
                <a:solidFill>
                  <a:srgbClr val="A31515"/>
                </a:solidFill>
                <a:latin typeface="Consolas"/>
                <a:ea typeface="+mn-lt"/>
                <a:cs typeface="+mn-lt"/>
              </a:rPr>
              <a:t>`Here are the (</a:t>
            </a:r>
            <a:r>
              <a:rPr lang="en-US" sz="1400" err="1">
                <a:solidFill>
                  <a:srgbClr val="A31515"/>
                </a:solidFill>
                <a:latin typeface="Consolas"/>
                <a:ea typeface="+mn-lt"/>
                <a:cs typeface="+mn-lt"/>
              </a:rPr>
              <a:t>latest|recent</a:t>
            </a:r>
            <a:r>
              <a:rPr lang="en-US" sz="1400">
                <a:solidFill>
                  <a:srgbClr val="A31515"/>
                </a:solidFill>
                <a:latin typeface="Consolas"/>
                <a:ea typeface="+mn-lt"/>
                <a:cs typeface="+mn-lt"/>
              </a:rPr>
              <a:t>) headlines from </a:t>
            </a:r>
            <a:r>
              <a:rPr lang="en-US" sz="1400">
                <a:solidFill>
                  <a:srgbClr val="0000FF"/>
                </a:solidFill>
                <a:latin typeface="Consolas"/>
                <a:ea typeface="+mn-lt"/>
                <a:cs typeface="+mn-lt"/>
              </a:rPr>
              <a:t>${</a:t>
            </a:r>
            <a:r>
              <a:rPr lang="en-US" sz="1400" err="1">
                <a:solidFill>
                  <a:srgbClr val="001080"/>
                </a:solidFill>
                <a:latin typeface="Consolas"/>
                <a:ea typeface="+mn-lt"/>
                <a:cs typeface="+mn-lt"/>
              </a:rPr>
              <a:t>p</a:t>
            </a:r>
            <a:r>
              <a:rPr lang="en-US" sz="1400" err="1">
                <a:solidFill>
                  <a:srgbClr val="222222"/>
                </a:solidFill>
                <a:latin typeface="Consolas"/>
                <a:ea typeface="+mn-lt"/>
                <a:cs typeface="+mn-lt"/>
              </a:rPr>
              <a:t>.</a:t>
            </a:r>
            <a:r>
              <a:rPr lang="en-US" sz="1400" err="1">
                <a:solidFill>
                  <a:srgbClr val="001080"/>
                </a:solidFill>
                <a:latin typeface="Consolas"/>
                <a:ea typeface="+mn-lt"/>
                <a:cs typeface="+mn-lt"/>
              </a:rPr>
              <a:t>source</a:t>
            </a:r>
            <a:r>
              <a:rPr lang="en-US" sz="1400" err="1">
                <a:solidFill>
                  <a:srgbClr val="222222"/>
                </a:solidFill>
                <a:latin typeface="Consolas"/>
                <a:ea typeface="+mn-lt"/>
                <a:cs typeface="+mn-lt"/>
              </a:rPr>
              <a:t>.value</a:t>
            </a:r>
            <a:r>
              <a:rPr lang="en-US" sz="1400">
                <a:solidFill>
                  <a:srgbClr val="0000FF"/>
                </a:solidFill>
                <a:latin typeface="Consolas"/>
                <a:ea typeface="+mn-lt"/>
                <a:cs typeface="+mn-lt"/>
              </a:rPr>
              <a:t>}</a:t>
            </a:r>
            <a:r>
              <a:rPr lang="en-US" sz="1400">
                <a:solidFill>
                  <a:srgbClr val="A31515"/>
                </a:solidFill>
                <a:latin typeface="Consolas"/>
                <a:ea typeface="+mn-lt"/>
                <a:cs typeface="+mn-lt"/>
              </a:rPr>
              <a:t>`</a:t>
            </a:r>
            <a:r>
              <a:rPr lang="en-US" sz="1400">
                <a:latin typeface="Consolas"/>
                <a:ea typeface="+mn-lt"/>
                <a:cs typeface="+mn-lt"/>
              </a:rPr>
              <a:t>)</a:t>
            </a:r>
            <a:r>
              <a:rPr lang="en-US" sz="1400">
                <a:solidFill>
                  <a:srgbClr val="222222"/>
                </a:solidFill>
                <a:latin typeface="Consolas"/>
                <a:ea typeface="+mn-lt"/>
                <a:cs typeface="+mn-lt"/>
              </a:rPr>
              <a:t>;</a:t>
            </a:r>
            <a:endParaRPr lang="en-US" sz="1400"/>
          </a:p>
          <a:p>
            <a:pPr>
              <a:lnSpc>
                <a:spcPct val="100000"/>
              </a:lnSpc>
              <a:spcBef>
                <a:spcPts val="100"/>
              </a:spcBef>
              <a:buNone/>
            </a:pPr>
            <a:r>
              <a:rPr lang="en-US" sz="1400" dirty="0">
                <a:latin typeface="Consolas"/>
                <a:ea typeface="+mn-lt"/>
                <a:cs typeface="+mn-lt"/>
              </a:rPr>
              <a:t>        </a:t>
            </a:r>
            <a:r>
              <a:rPr lang="en-US" sz="1400" err="1">
                <a:solidFill>
                  <a:srgbClr val="001080"/>
                </a:solidFill>
                <a:latin typeface="Consolas"/>
                <a:ea typeface="+mn-lt"/>
                <a:cs typeface="+mn-lt"/>
              </a:rPr>
              <a:t>p</a:t>
            </a:r>
            <a:r>
              <a:rPr lang="en-US" sz="1400" err="1">
                <a:solidFill>
                  <a:srgbClr val="222222"/>
                </a:solidFill>
                <a:latin typeface="Consolas"/>
                <a:ea typeface="+mn-lt"/>
                <a:cs typeface="+mn-lt"/>
              </a:rPr>
              <a:t>.</a:t>
            </a:r>
            <a:r>
              <a:rPr lang="en-US" sz="1400" err="1">
                <a:solidFill>
                  <a:srgbClr val="795E26"/>
                </a:solidFill>
                <a:latin typeface="Consolas"/>
                <a:ea typeface="+mn-lt"/>
                <a:cs typeface="+mn-lt"/>
              </a:rPr>
              <a:t>play</a:t>
            </a:r>
            <a:r>
              <a:rPr lang="en-US" sz="1400">
                <a:latin typeface="Consolas"/>
                <a:ea typeface="+mn-lt"/>
                <a:cs typeface="+mn-lt"/>
              </a:rPr>
              <a:t>(</a:t>
            </a:r>
            <a:r>
              <a:rPr lang="en-US" sz="1400">
                <a:solidFill>
                  <a:srgbClr val="A31515"/>
                </a:solidFill>
                <a:latin typeface="Consolas"/>
                <a:ea typeface="+mn-lt"/>
                <a:cs typeface="+mn-lt"/>
              </a:rPr>
              <a:t>'Would you like me to read the headlines?'</a:t>
            </a:r>
            <a:r>
              <a:rPr lang="en-US" sz="1400">
                <a:latin typeface="Consolas"/>
                <a:ea typeface="+mn-lt"/>
                <a:cs typeface="+mn-lt"/>
              </a:rPr>
              <a:t>)</a:t>
            </a:r>
            <a:r>
              <a:rPr lang="en-US" sz="1400">
                <a:solidFill>
                  <a:srgbClr val="222222"/>
                </a:solidFill>
                <a:latin typeface="Consolas"/>
                <a:ea typeface="+mn-lt"/>
                <a:cs typeface="+mn-lt"/>
              </a:rPr>
              <a:t>;</a:t>
            </a:r>
            <a:endParaRPr lang="en-US" sz="1400"/>
          </a:p>
          <a:p>
            <a:pPr>
              <a:lnSpc>
                <a:spcPct val="100000"/>
              </a:lnSpc>
              <a:spcBef>
                <a:spcPts val="100"/>
              </a:spcBef>
              <a:buNone/>
            </a:pPr>
            <a:r>
              <a:rPr lang="en-US" sz="1400" dirty="0">
                <a:latin typeface="Consolas"/>
                <a:ea typeface="+mn-lt"/>
                <a:cs typeface="+mn-lt"/>
              </a:rPr>
              <a:t>        </a:t>
            </a:r>
            <a:r>
              <a:rPr lang="en-US" sz="1400" err="1">
                <a:solidFill>
                  <a:srgbClr val="001080"/>
                </a:solidFill>
                <a:latin typeface="Consolas"/>
                <a:ea typeface="+mn-lt"/>
                <a:cs typeface="+mn-lt"/>
              </a:rPr>
              <a:t>p</a:t>
            </a:r>
            <a:r>
              <a:rPr lang="en-US" sz="1400" err="1">
                <a:solidFill>
                  <a:srgbClr val="222222"/>
                </a:solidFill>
                <a:latin typeface="Consolas"/>
                <a:ea typeface="+mn-lt"/>
                <a:cs typeface="+mn-lt"/>
              </a:rPr>
              <a:t>.</a:t>
            </a:r>
            <a:r>
              <a:rPr lang="en-US" sz="1400" err="1">
                <a:solidFill>
                  <a:srgbClr val="795E26"/>
                </a:solidFill>
                <a:latin typeface="Consolas"/>
                <a:ea typeface="+mn-lt"/>
                <a:cs typeface="+mn-lt"/>
              </a:rPr>
              <a:t>then</a:t>
            </a:r>
            <a:r>
              <a:rPr lang="en-US" sz="1400">
                <a:latin typeface="Consolas"/>
                <a:ea typeface="+mn-lt"/>
                <a:cs typeface="+mn-lt"/>
              </a:rPr>
              <a:t>(</a:t>
            </a:r>
            <a:r>
              <a:rPr lang="en-US" sz="1400">
                <a:solidFill>
                  <a:srgbClr val="001080"/>
                </a:solidFill>
                <a:latin typeface="Consolas"/>
                <a:ea typeface="+mn-lt"/>
                <a:cs typeface="+mn-lt"/>
              </a:rPr>
              <a:t>confirmation</a:t>
            </a:r>
            <a:r>
              <a:rPr lang="en-US" sz="1400">
                <a:latin typeface="Consolas"/>
                <a:ea typeface="+mn-lt"/>
                <a:cs typeface="+mn-lt"/>
              </a:rPr>
              <a:t>)</a:t>
            </a:r>
            <a:r>
              <a:rPr lang="en-US" sz="1400">
                <a:solidFill>
                  <a:srgbClr val="222222"/>
                </a:solidFill>
                <a:latin typeface="Consolas"/>
                <a:ea typeface="+mn-lt"/>
                <a:cs typeface="+mn-lt"/>
              </a:rPr>
              <a:t>;</a:t>
            </a:r>
            <a:endParaRPr lang="en-US" sz="1400"/>
          </a:p>
          <a:p>
            <a:pPr>
              <a:lnSpc>
                <a:spcPct val="100000"/>
              </a:lnSpc>
              <a:spcBef>
                <a:spcPts val="100"/>
              </a:spcBef>
              <a:buNone/>
            </a:pPr>
            <a:r>
              <a:rPr lang="en-US" sz="1400">
                <a:latin typeface="Consolas"/>
                <a:ea typeface="+mn-lt"/>
                <a:cs typeface="+mn-lt"/>
              </a:rPr>
              <a:t>    })</a:t>
            </a:r>
            <a:endParaRPr lang="en-US" sz="1400"/>
          </a:p>
          <a:p>
            <a:pPr>
              <a:lnSpc>
                <a:spcPct val="100000"/>
              </a:lnSpc>
              <a:spcBef>
                <a:spcPts val="100"/>
              </a:spcBef>
              <a:buNone/>
            </a:pPr>
            <a:r>
              <a:rPr lang="en-US" sz="1400">
                <a:latin typeface="Consolas"/>
                <a:ea typeface="+mn-lt"/>
                <a:cs typeface="+mn-lt"/>
              </a:rPr>
              <a:t>})</a:t>
            </a:r>
            <a:r>
              <a:rPr lang="en-US" sz="1400">
                <a:solidFill>
                  <a:srgbClr val="222222"/>
                </a:solidFill>
                <a:latin typeface="Consolas"/>
                <a:ea typeface="+mn-lt"/>
                <a:cs typeface="+mn-lt"/>
              </a:rPr>
              <a:t>;</a:t>
            </a:r>
            <a:endParaRPr lang="en-US" sz="1400"/>
          </a:p>
          <a:p>
            <a:pPr>
              <a:lnSpc>
                <a:spcPct val="100000"/>
              </a:lnSpc>
              <a:spcBef>
                <a:spcPts val="100"/>
              </a:spcBef>
              <a:buNone/>
            </a:pPr>
            <a:endParaRPr lang="en-US" sz="1100" dirty="0">
              <a:solidFill>
                <a:srgbClr val="222222"/>
              </a:solidFill>
              <a:latin typeface="Consolas"/>
            </a:endParaRPr>
          </a:p>
          <a:p>
            <a:pPr>
              <a:lnSpc>
                <a:spcPct val="100000"/>
              </a:lnSpc>
              <a:spcBef>
                <a:spcPts val="100"/>
              </a:spcBef>
              <a:buNone/>
            </a:pPr>
            <a:endParaRPr lang="en-US" sz="1100" dirty="0">
              <a:solidFill>
                <a:srgbClr val="800000"/>
              </a:solidFill>
              <a:latin typeface="Consolas"/>
            </a:endParaRPr>
          </a:p>
        </p:txBody>
      </p:sp>
      <p:sp>
        <p:nvSpPr>
          <p:cNvPr id="4" name="TextBox 3">
            <a:extLst>
              <a:ext uri="{FF2B5EF4-FFF2-40B4-BE49-F238E27FC236}">
                <a16:creationId xmlns:a16="http://schemas.microsoft.com/office/drawing/2014/main" id="{5B8537AB-CCFC-19BB-C5A4-E96B0430A002}"/>
              </a:ext>
            </a:extLst>
          </p:cNvPr>
          <p:cNvSpPr txBox="1"/>
          <p:nvPr/>
        </p:nvSpPr>
        <p:spPr>
          <a:xfrm>
            <a:off x="1112183" y="2106705"/>
            <a:ext cx="9637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JavaScript (Alan AI)</a:t>
            </a:r>
          </a:p>
        </p:txBody>
      </p:sp>
    </p:spTree>
    <p:extLst>
      <p:ext uri="{BB962C8B-B14F-4D97-AF65-F5344CB8AC3E}">
        <p14:creationId xmlns:p14="http://schemas.microsoft.com/office/powerpoint/2010/main" val="1495111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6DFF08-F7C5-0CE5-E721-D28185215EB2}"/>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a:t>Running of the Application</a:t>
            </a:r>
          </a:p>
        </p:txBody>
      </p:sp>
      <p:sp>
        <p:nvSpPr>
          <p:cNvPr id="15" name="Rectangle: Rounded Corners 1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625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C20D4-E433-0F45-0AEE-6821F6D3411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Home Page</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group of colorful squares with text&#10;&#10;Description automatically generated">
            <a:extLst>
              <a:ext uri="{FF2B5EF4-FFF2-40B4-BE49-F238E27FC236}">
                <a16:creationId xmlns:a16="http://schemas.microsoft.com/office/drawing/2014/main" id="{1847C508-AFAF-418D-CD85-707A396CD012}"/>
              </a:ext>
            </a:extLst>
          </p:cNvPr>
          <p:cNvPicPr>
            <a:picLocks noGrp="1" noChangeAspect="1"/>
          </p:cNvPicPr>
          <p:nvPr>
            <p:ph idx="1"/>
          </p:nvPr>
        </p:nvPicPr>
        <p:blipFill>
          <a:blip r:embed="rId2"/>
          <a:stretch>
            <a:fillRect/>
          </a:stretch>
        </p:blipFill>
        <p:spPr>
          <a:xfrm>
            <a:off x="4864608" y="1718804"/>
            <a:ext cx="6846363" cy="3269138"/>
          </a:xfrm>
          <a:prstGeom prst="rect">
            <a:avLst/>
          </a:prstGeom>
        </p:spPr>
      </p:pic>
    </p:spTree>
    <p:extLst>
      <p:ext uri="{BB962C8B-B14F-4D97-AF65-F5344CB8AC3E}">
        <p14:creationId xmlns:p14="http://schemas.microsoft.com/office/powerpoint/2010/main" val="1109935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BF19C-861F-E019-05AF-5E71A0CE4163}"/>
              </a:ext>
            </a:extLst>
          </p:cNvPr>
          <p:cNvSpPr>
            <a:spLocks noGrp="1"/>
          </p:cNvSpPr>
          <p:nvPr>
            <p:ph type="title"/>
          </p:nvPr>
        </p:nvSpPr>
        <p:spPr>
          <a:xfrm>
            <a:off x="7848600" y="1017260"/>
            <a:ext cx="4010223" cy="1693272"/>
          </a:xfrm>
        </p:spPr>
        <p:txBody>
          <a:bodyPr vert="horz" lIns="91440" tIns="45720" rIns="91440" bIns="45720" rtlCol="0" anchor="b">
            <a:normAutofit/>
          </a:bodyPr>
          <a:lstStyle/>
          <a:p>
            <a:r>
              <a:rPr lang="en-US" sz="4800" dirty="0"/>
              <a:t>Latest News Input</a:t>
            </a:r>
          </a:p>
        </p:txBody>
      </p:sp>
      <p:pic>
        <p:nvPicPr>
          <p:cNvPr id="4" name="Content Placeholder 3" descr="A group of colorful squares with text&#10;&#10;Description automatically generated">
            <a:extLst>
              <a:ext uri="{FF2B5EF4-FFF2-40B4-BE49-F238E27FC236}">
                <a16:creationId xmlns:a16="http://schemas.microsoft.com/office/drawing/2014/main" id="{03B34C3A-8250-383B-C696-20CAB5EF4364}"/>
              </a:ext>
            </a:extLst>
          </p:cNvPr>
          <p:cNvPicPr>
            <a:picLocks noGrp="1" noChangeAspect="1"/>
          </p:cNvPicPr>
          <p:nvPr>
            <p:ph idx="1"/>
          </p:nvPr>
        </p:nvPicPr>
        <p:blipFill>
          <a:blip r:embed="rId2"/>
          <a:stretch>
            <a:fillRect/>
          </a:stretch>
        </p:blipFill>
        <p:spPr>
          <a:xfrm>
            <a:off x="316992" y="1668753"/>
            <a:ext cx="7053626" cy="3368106"/>
          </a:xfrm>
          <a:prstGeom prst="rect">
            <a:avLst/>
          </a:prstGeom>
        </p:spPr>
      </p:pic>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A8AA2996-9F9C-6220-5ED9-684618D9290C}"/>
              </a:ext>
            </a:extLst>
          </p:cNvPr>
          <p:cNvSpPr txBox="1">
            <a:spLocks/>
          </p:cNvSpPr>
          <p:nvPr/>
        </p:nvSpPr>
        <p:spPr>
          <a:xfrm>
            <a:off x="7777655" y="3416244"/>
            <a:ext cx="4023360" cy="4977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1600" b="0" dirty="0">
                <a:ea typeface="+mj-lt"/>
                <a:cs typeface="+mj-lt"/>
              </a:rPr>
              <a:t>"Give me the latest news"</a:t>
            </a:r>
            <a:endParaRPr lang="en-US" sz="1600" b="0"/>
          </a:p>
        </p:txBody>
      </p:sp>
    </p:spTree>
    <p:extLst>
      <p:ext uri="{BB962C8B-B14F-4D97-AF65-F5344CB8AC3E}">
        <p14:creationId xmlns:p14="http://schemas.microsoft.com/office/powerpoint/2010/main" val="2285505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9DC68-6A79-D34D-0CF4-8DCF07CA85F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Latest News Output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phone&#10;&#10;Description automatically generated">
            <a:extLst>
              <a:ext uri="{FF2B5EF4-FFF2-40B4-BE49-F238E27FC236}">
                <a16:creationId xmlns:a16="http://schemas.microsoft.com/office/drawing/2014/main" id="{EB72C410-74E1-09A1-5A69-D0D443346939}"/>
              </a:ext>
            </a:extLst>
          </p:cNvPr>
          <p:cNvPicPr>
            <a:picLocks noGrp="1" noChangeAspect="1"/>
          </p:cNvPicPr>
          <p:nvPr>
            <p:ph idx="1"/>
          </p:nvPr>
        </p:nvPicPr>
        <p:blipFill>
          <a:blip r:embed="rId2"/>
          <a:stretch>
            <a:fillRect/>
          </a:stretch>
        </p:blipFill>
        <p:spPr>
          <a:xfrm>
            <a:off x="4864608" y="1727362"/>
            <a:ext cx="6846363" cy="3252022"/>
          </a:xfrm>
          <a:prstGeom prst="rect">
            <a:avLst/>
          </a:prstGeom>
        </p:spPr>
      </p:pic>
    </p:spTree>
    <p:extLst>
      <p:ext uri="{BB962C8B-B14F-4D97-AF65-F5344CB8AC3E}">
        <p14:creationId xmlns:p14="http://schemas.microsoft.com/office/powerpoint/2010/main" val="185062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4D4C00-86BF-A3CC-5A88-FFA49B422DFB}"/>
              </a:ext>
            </a:extLst>
          </p:cNvPr>
          <p:cNvSpPr>
            <a:spLocks noGrp="1"/>
          </p:cNvSpPr>
          <p:nvPr>
            <p:ph type="title"/>
          </p:nvPr>
        </p:nvSpPr>
        <p:spPr>
          <a:xfrm>
            <a:off x="7848600" y="1122363"/>
            <a:ext cx="4010223" cy="2231928"/>
          </a:xfrm>
        </p:spPr>
        <p:txBody>
          <a:bodyPr vert="horz" lIns="91440" tIns="45720" rIns="91440" bIns="45720" rtlCol="0" anchor="b">
            <a:normAutofit/>
          </a:bodyPr>
          <a:lstStyle/>
          <a:p>
            <a:r>
              <a:rPr lang="en-US" sz="4800" dirty="0"/>
              <a:t>News Category Input</a:t>
            </a:r>
            <a:endParaRPr lang="en-US" dirty="0"/>
          </a:p>
        </p:txBody>
      </p:sp>
      <p:pic>
        <p:nvPicPr>
          <p:cNvPr id="4" name="Content Placeholder 3" descr="A group of colorful squares with text&#10;&#10;Description automatically generated">
            <a:extLst>
              <a:ext uri="{FF2B5EF4-FFF2-40B4-BE49-F238E27FC236}">
                <a16:creationId xmlns:a16="http://schemas.microsoft.com/office/drawing/2014/main" id="{DE95C126-D67A-5E74-27CC-279F2EB77BCD}"/>
              </a:ext>
            </a:extLst>
          </p:cNvPr>
          <p:cNvPicPr>
            <a:picLocks noGrp="1" noChangeAspect="1"/>
          </p:cNvPicPr>
          <p:nvPr>
            <p:ph idx="1"/>
          </p:nvPr>
        </p:nvPicPr>
        <p:blipFill>
          <a:blip r:embed="rId2"/>
          <a:stretch>
            <a:fillRect/>
          </a:stretch>
        </p:blipFill>
        <p:spPr>
          <a:xfrm>
            <a:off x="316992" y="1686387"/>
            <a:ext cx="7053626" cy="3332837"/>
          </a:xfrm>
          <a:prstGeom prst="rect">
            <a:avLst/>
          </a:prstGeom>
        </p:spPr>
      </p:pic>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469C3219-EED7-1B55-D0EE-20C6DB2DB88B}"/>
              </a:ext>
            </a:extLst>
          </p:cNvPr>
          <p:cNvSpPr txBox="1">
            <a:spLocks/>
          </p:cNvSpPr>
          <p:nvPr/>
        </p:nvSpPr>
        <p:spPr>
          <a:xfrm>
            <a:off x="7777655" y="3416244"/>
            <a:ext cx="4023360" cy="4977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1600" b="0" dirty="0">
                <a:ea typeface="+mj-lt"/>
                <a:cs typeface="+mj-lt"/>
              </a:rPr>
              <a:t>"Give me the latest Technology news"</a:t>
            </a:r>
            <a:endParaRPr lang="en-US" sz="1600" b="0" dirty="0"/>
          </a:p>
        </p:txBody>
      </p:sp>
    </p:spTree>
    <p:extLst>
      <p:ext uri="{BB962C8B-B14F-4D97-AF65-F5344CB8AC3E}">
        <p14:creationId xmlns:p14="http://schemas.microsoft.com/office/powerpoint/2010/main" val="537319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5EF32-186E-BCBB-A118-A68FDFA60DA5}"/>
              </a:ext>
            </a:extLst>
          </p:cNvPr>
          <p:cNvSpPr>
            <a:spLocks noGrp="1"/>
          </p:cNvSpPr>
          <p:nvPr>
            <p:ph type="title"/>
          </p:nvPr>
        </p:nvSpPr>
        <p:spPr>
          <a:xfrm>
            <a:off x="477981" y="1122363"/>
            <a:ext cx="4010223" cy="3374927"/>
          </a:xfrm>
        </p:spPr>
        <p:txBody>
          <a:bodyPr vert="horz" lIns="91440" tIns="45720" rIns="91440" bIns="45720" rtlCol="0" anchor="b">
            <a:normAutofit/>
          </a:bodyPr>
          <a:lstStyle/>
          <a:p>
            <a:r>
              <a:rPr lang="en-US" sz="4800" dirty="0"/>
              <a:t>News Category Output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video game&#10;&#10;Description automatically generated">
            <a:extLst>
              <a:ext uri="{FF2B5EF4-FFF2-40B4-BE49-F238E27FC236}">
                <a16:creationId xmlns:a16="http://schemas.microsoft.com/office/drawing/2014/main" id="{8F61B5B7-562D-D503-94A0-DA4D44231C58}"/>
              </a:ext>
            </a:extLst>
          </p:cNvPr>
          <p:cNvPicPr>
            <a:picLocks noGrp="1" noChangeAspect="1"/>
          </p:cNvPicPr>
          <p:nvPr>
            <p:ph idx="1"/>
          </p:nvPr>
        </p:nvPicPr>
        <p:blipFill>
          <a:blip r:embed="rId2"/>
          <a:stretch>
            <a:fillRect/>
          </a:stretch>
        </p:blipFill>
        <p:spPr>
          <a:xfrm>
            <a:off x="4864608" y="1735920"/>
            <a:ext cx="6846363" cy="3234905"/>
          </a:xfrm>
          <a:prstGeom prst="rect">
            <a:avLst/>
          </a:prstGeom>
        </p:spPr>
      </p:pic>
    </p:spTree>
    <p:extLst>
      <p:ext uri="{BB962C8B-B14F-4D97-AF65-F5344CB8AC3E}">
        <p14:creationId xmlns:p14="http://schemas.microsoft.com/office/powerpoint/2010/main" val="4165967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4D4C00-86BF-A3CC-5A88-FFA49B422DFB}"/>
              </a:ext>
            </a:extLst>
          </p:cNvPr>
          <p:cNvSpPr>
            <a:spLocks noGrp="1"/>
          </p:cNvSpPr>
          <p:nvPr>
            <p:ph type="title"/>
          </p:nvPr>
        </p:nvSpPr>
        <p:spPr>
          <a:xfrm>
            <a:off x="7848600" y="1109225"/>
            <a:ext cx="3655499" cy="1588170"/>
          </a:xfrm>
        </p:spPr>
        <p:txBody>
          <a:bodyPr vert="horz" lIns="91440" tIns="45720" rIns="91440" bIns="45720" rtlCol="0" anchor="b">
            <a:normAutofit/>
          </a:bodyPr>
          <a:lstStyle/>
          <a:p>
            <a:r>
              <a:rPr lang="en-US" sz="4800" dirty="0"/>
              <a:t>News Topic Input</a:t>
            </a:r>
            <a:endParaRPr lang="en-US" dirty="0"/>
          </a:p>
        </p:txBody>
      </p:sp>
      <p:pic>
        <p:nvPicPr>
          <p:cNvPr id="4" name="Content Placeholder 3" descr="A group of colorful squares with text&#10;&#10;Description automatically generated">
            <a:extLst>
              <a:ext uri="{FF2B5EF4-FFF2-40B4-BE49-F238E27FC236}">
                <a16:creationId xmlns:a16="http://schemas.microsoft.com/office/drawing/2014/main" id="{DE95C126-D67A-5E74-27CC-279F2EB77BCD}"/>
              </a:ext>
            </a:extLst>
          </p:cNvPr>
          <p:cNvPicPr>
            <a:picLocks noGrp="1" noChangeAspect="1"/>
          </p:cNvPicPr>
          <p:nvPr>
            <p:ph idx="1"/>
          </p:nvPr>
        </p:nvPicPr>
        <p:blipFill>
          <a:blip r:embed="rId2"/>
          <a:stretch>
            <a:fillRect/>
          </a:stretch>
        </p:blipFill>
        <p:spPr>
          <a:xfrm>
            <a:off x="328907" y="1686387"/>
            <a:ext cx="7029796" cy="3332837"/>
          </a:xfrm>
          <a:prstGeom prst="rect">
            <a:avLst/>
          </a:prstGeom>
        </p:spPr>
      </p:pic>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469C3219-EED7-1B55-D0EE-20C6DB2DB88B}"/>
              </a:ext>
            </a:extLst>
          </p:cNvPr>
          <p:cNvSpPr txBox="1">
            <a:spLocks/>
          </p:cNvSpPr>
          <p:nvPr/>
        </p:nvSpPr>
        <p:spPr>
          <a:xfrm>
            <a:off x="7777655" y="3416244"/>
            <a:ext cx="4023360" cy="4977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1600" b="0" dirty="0">
                <a:ea typeface="+mj-lt"/>
                <a:cs typeface="+mj-lt"/>
              </a:rPr>
              <a:t>"What's up with Aliens?"</a:t>
            </a:r>
            <a:endParaRPr lang="en-US" sz="1600" b="0" dirty="0"/>
          </a:p>
        </p:txBody>
      </p:sp>
    </p:spTree>
    <p:extLst>
      <p:ext uri="{BB962C8B-B14F-4D97-AF65-F5344CB8AC3E}">
        <p14:creationId xmlns:p14="http://schemas.microsoft.com/office/powerpoint/2010/main" val="1635284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5EF32-186E-BCBB-A118-A68FDFA60DA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News Topic Output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cellphone&#10;&#10;Description automatically generated">
            <a:extLst>
              <a:ext uri="{FF2B5EF4-FFF2-40B4-BE49-F238E27FC236}">
                <a16:creationId xmlns:a16="http://schemas.microsoft.com/office/drawing/2014/main" id="{8F61B5B7-562D-D503-94A0-DA4D44231C58}"/>
              </a:ext>
            </a:extLst>
          </p:cNvPr>
          <p:cNvPicPr>
            <a:picLocks noGrp="1" noChangeAspect="1"/>
          </p:cNvPicPr>
          <p:nvPr>
            <p:ph idx="1"/>
          </p:nvPr>
        </p:nvPicPr>
        <p:blipFill>
          <a:blip r:embed="rId2"/>
          <a:stretch>
            <a:fillRect/>
          </a:stretch>
        </p:blipFill>
        <p:spPr>
          <a:xfrm>
            <a:off x="4869948" y="1735920"/>
            <a:ext cx="6835683" cy="3234905"/>
          </a:xfrm>
          <a:prstGeom prst="rect">
            <a:avLst/>
          </a:prstGeom>
        </p:spPr>
      </p:pic>
    </p:spTree>
    <p:extLst>
      <p:ext uri="{BB962C8B-B14F-4D97-AF65-F5344CB8AC3E}">
        <p14:creationId xmlns:p14="http://schemas.microsoft.com/office/powerpoint/2010/main" val="2644135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7F5BB-CC21-1F9D-23A5-6C39BD763D5D}"/>
              </a:ext>
            </a:extLst>
          </p:cNvPr>
          <p:cNvSpPr>
            <a:spLocks noGrp="1"/>
          </p:cNvSpPr>
          <p:nvPr>
            <p:ph type="title"/>
          </p:nvPr>
        </p:nvSpPr>
        <p:spPr>
          <a:xfrm>
            <a:off x="841248" y="256032"/>
            <a:ext cx="10506456" cy="1014984"/>
          </a:xfrm>
        </p:spPr>
        <p:txBody>
          <a:bodyPr anchor="b">
            <a:normAutofit/>
          </a:bodyPr>
          <a:lstStyle/>
          <a:p>
            <a:r>
              <a:rPr lang="en-US" dirty="0"/>
              <a:t>Abstract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BA5D6365-0082-DF4B-7FCF-06BC924C6C18}"/>
              </a:ext>
            </a:extLst>
          </p:cNvPr>
          <p:cNvGraphicFramePr>
            <a:graphicFrameLocks noGrp="1"/>
          </p:cNvGraphicFramePr>
          <p:nvPr>
            <p:ph idx="1"/>
            <p:extLst>
              <p:ext uri="{D42A27DB-BD31-4B8C-83A1-F6EECF244321}">
                <p14:modId xmlns:p14="http://schemas.microsoft.com/office/powerpoint/2010/main" val="2688698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7097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4D4C00-86BF-A3CC-5A88-FFA49B422DFB}"/>
              </a:ext>
            </a:extLst>
          </p:cNvPr>
          <p:cNvSpPr>
            <a:spLocks noGrp="1"/>
          </p:cNvSpPr>
          <p:nvPr>
            <p:ph type="title"/>
          </p:nvPr>
        </p:nvSpPr>
        <p:spPr>
          <a:xfrm>
            <a:off x="7848600" y="1109225"/>
            <a:ext cx="3760602" cy="1588170"/>
          </a:xfrm>
        </p:spPr>
        <p:txBody>
          <a:bodyPr vert="horz" lIns="91440" tIns="45720" rIns="91440" bIns="45720" rtlCol="0" anchor="b">
            <a:normAutofit fontScale="90000"/>
          </a:bodyPr>
          <a:lstStyle/>
          <a:p>
            <a:r>
              <a:rPr lang="en-US" sz="4800" dirty="0"/>
              <a:t>News Source Input</a:t>
            </a:r>
            <a:endParaRPr lang="en-US" dirty="0"/>
          </a:p>
        </p:txBody>
      </p:sp>
      <p:pic>
        <p:nvPicPr>
          <p:cNvPr id="4" name="Content Placeholder 3" descr="A group of colorful squares with text&#10;&#10;Description automatically generated">
            <a:extLst>
              <a:ext uri="{FF2B5EF4-FFF2-40B4-BE49-F238E27FC236}">
                <a16:creationId xmlns:a16="http://schemas.microsoft.com/office/drawing/2014/main" id="{DE95C126-D67A-5E74-27CC-279F2EB77BCD}"/>
              </a:ext>
            </a:extLst>
          </p:cNvPr>
          <p:cNvPicPr>
            <a:picLocks noGrp="1" noChangeAspect="1"/>
          </p:cNvPicPr>
          <p:nvPr>
            <p:ph idx="1"/>
          </p:nvPr>
        </p:nvPicPr>
        <p:blipFill>
          <a:blip r:embed="rId2"/>
          <a:stretch>
            <a:fillRect/>
          </a:stretch>
        </p:blipFill>
        <p:spPr>
          <a:xfrm>
            <a:off x="329312" y="1686387"/>
            <a:ext cx="7028986" cy="3332837"/>
          </a:xfrm>
          <a:prstGeom prst="rect">
            <a:avLst/>
          </a:prstGeom>
        </p:spPr>
      </p:pic>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469C3219-EED7-1B55-D0EE-20C6DB2DB88B}"/>
              </a:ext>
            </a:extLst>
          </p:cNvPr>
          <p:cNvSpPr txBox="1">
            <a:spLocks/>
          </p:cNvSpPr>
          <p:nvPr/>
        </p:nvSpPr>
        <p:spPr>
          <a:xfrm>
            <a:off x="7777655" y="3429381"/>
            <a:ext cx="4154739" cy="4977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1600" b="0" dirty="0">
                <a:ea typeface="+mj-lt"/>
                <a:cs typeface="+mj-lt"/>
              </a:rPr>
              <a:t>"Give me the latest news from BuzzFeed"</a:t>
            </a:r>
            <a:endParaRPr lang="en-US" sz="1600" b="0" dirty="0"/>
          </a:p>
        </p:txBody>
      </p:sp>
    </p:spTree>
    <p:extLst>
      <p:ext uri="{BB962C8B-B14F-4D97-AF65-F5344CB8AC3E}">
        <p14:creationId xmlns:p14="http://schemas.microsoft.com/office/powerpoint/2010/main" val="2719186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5EF32-186E-BCBB-A118-A68FDFA60DA5}"/>
              </a:ext>
            </a:extLst>
          </p:cNvPr>
          <p:cNvSpPr>
            <a:spLocks noGrp="1"/>
          </p:cNvSpPr>
          <p:nvPr>
            <p:ph type="title"/>
          </p:nvPr>
        </p:nvSpPr>
        <p:spPr>
          <a:xfrm>
            <a:off x="477981" y="1122363"/>
            <a:ext cx="4128463" cy="3204134"/>
          </a:xfrm>
        </p:spPr>
        <p:txBody>
          <a:bodyPr vert="horz" lIns="91440" tIns="45720" rIns="91440" bIns="45720" rtlCol="0" anchor="b">
            <a:normAutofit/>
          </a:bodyPr>
          <a:lstStyle/>
          <a:p>
            <a:r>
              <a:rPr lang="en-US" sz="4800" dirty="0"/>
              <a:t>News Source Output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social media page&#10;&#10;Description automatically generated">
            <a:extLst>
              <a:ext uri="{FF2B5EF4-FFF2-40B4-BE49-F238E27FC236}">
                <a16:creationId xmlns:a16="http://schemas.microsoft.com/office/drawing/2014/main" id="{8F61B5B7-562D-D503-94A0-DA4D44231C58}"/>
              </a:ext>
            </a:extLst>
          </p:cNvPr>
          <p:cNvPicPr>
            <a:picLocks noGrp="1" noChangeAspect="1"/>
          </p:cNvPicPr>
          <p:nvPr>
            <p:ph idx="1"/>
          </p:nvPr>
        </p:nvPicPr>
        <p:blipFill>
          <a:blip r:embed="rId2"/>
          <a:stretch>
            <a:fillRect/>
          </a:stretch>
        </p:blipFill>
        <p:spPr>
          <a:xfrm>
            <a:off x="4869948" y="1781347"/>
            <a:ext cx="6835683" cy="3144051"/>
          </a:xfrm>
          <a:prstGeom prst="rect">
            <a:avLst/>
          </a:prstGeom>
        </p:spPr>
      </p:pic>
    </p:spTree>
    <p:extLst>
      <p:ext uri="{BB962C8B-B14F-4D97-AF65-F5344CB8AC3E}">
        <p14:creationId xmlns:p14="http://schemas.microsoft.com/office/powerpoint/2010/main" val="1254524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F619F-8802-410B-AFC7-F9FE821DF42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a:t>The End</a:t>
            </a:r>
          </a:p>
        </p:txBody>
      </p:sp>
      <p:sp>
        <p:nvSpPr>
          <p:cNvPr id="28" name="Rectangle 27">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658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CDB7C6-148E-5E2D-0633-B01ABA021C5C}"/>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a:t>Introduction</a:t>
            </a:r>
          </a:p>
        </p:txBody>
      </p:sp>
      <p:sp>
        <p:nvSpPr>
          <p:cNvPr id="15" name="Rectangle: Rounded Corners 1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734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54A24-DF04-DA5E-0AD3-BF951AA45524}"/>
              </a:ext>
            </a:extLst>
          </p:cNvPr>
          <p:cNvSpPr>
            <a:spLocks noGrp="1"/>
          </p:cNvSpPr>
          <p:nvPr>
            <p:ph type="title"/>
          </p:nvPr>
        </p:nvSpPr>
        <p:spPr>
          <a:xfrm>
            <a:off x="612648" y="1078992"/>
            <a:ext cx="6268770" cy="1536192"/>
          </a:xfrm>
        </p:spPr>
        <p:txBody>
          <a:bodyPr anchor="b">
            <a:normAutofit/>
          </a:bodyPr>
          <a:lstStyle/>
          <a:p>
            <a:r>
              <a:rPr lang="en-US" sz="5200"/>
              <a:t>Statement of Problem</a:t>
            </a:r>
          </a:p>
        </p:txBody>
      </p:sp>
      <p:sp>
        <p:nvSpPr>
          <p:cNvPr id="11" name="Rectangle 10">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A75F16-1CED-66FD-8CA4-8DA52D85C652}"/>
              </a:ext>
            </a:extLst>
          </p:cNvPr>
          <p:cNvSpPr>
            <a:spLocks noGrp="1"/>
          </p:cNvSpPr>
          <p:nvPr>
            <p:ph idx="1"/>
          </p:nvPr>
        </p:nvSpPr>
        <p:spPr>
          <a:xfrm>
            <a:off x="615458" y="2997260"/>
            <a:ext cx="6268770" cy="2825496"/>
          </a:xfrm>
        </p:spPr>
        <p:txBody>
          <a:bodyPr vert="horz" lIns="91440" tIns="45720" rIns="91440" bIns="45720" rtlCol="0" anchor="t">
            <a:noAutofit/>
          </a:bodyPr>
          <a:lstStyle/>
          <a:p>
            <a:pPr marL="0" indent="0">
              <a:buNone/>
            </a:pPr>
            <a:r>
              <a:rPr lang="en-US" sz="1200">
                <a:ea typeface="+mn-lt"/>
                <a:cs typeface="+mn-lt"/>
              </a:rPr>
              <a:t>The authors have identified the following problems in the development of a responsive AI voice recognition news application:</a:t>
            </a:r>
            <a:endParaRPr lang="en-US"/>
          </a:p>
          <a:p>
            <a:pPr>
              <a:buAutoNum type="arabicPeriod"/>
            </a:pPr>
            <a:r>
              <a:rPr lang="en-US" sz="1200" b="1" dirty="0">
                <a:ea typeface="+mn-lt"/>
                <a:cs typeface="+mn-lt"/>
              </a:rPr>
              <a:t>Transcription Accuracy</a:t>
            </a:r>
            <a:r>
              <a:rPr lang="en-US" sz="1200" dirty="0">
                <a:ea typeface="+mn-lt"/>
                <a:cs typeface="+mn-lt"/>
              </a:rPr>
              <a:t>: Existing transcription systems were not reliable in transcribing news articles in real-time, leading to potential misinformation and a poor user experience. A more precise voice recognition system was needed.</a:t>
            </a:r>
            <a:endParaRPr lang="en-US" dirty="0"/>
          </a:p>
          <a:p>
            <a:pPr>
              <a:buAutoNum type="arabicPeriod"/>
            </a:pPr>
            <a:r>
              <a:rPr lang="en-US" sz="1200" b="1" dirty="0">
                <a:ea typeface="+mn-lt"/>
                <a:cs typeface="+mn-lt"/>
              </a:rPr>
              <a:t>Coherence and Relevance of News Articles</a:t>
            </a:r>
            <a:r>
              <a:rPr lang="en-US" sz="1200" dirty="0">
                <a:ea typeface="+mn-lt"/>
                <a:cs typeface="+mn-lt"/>
              </a:rPr>
              <a:t>: Generated news articles lacked coherence and relevance, impacting the user experience and engagement. Natural language processing techniques were required to improve the output's quality.</a:t>
            </a:r>
            <a:endParaRPr lang="en-US" dirty="0"/>
          </a:p>
          <a:p>
            <a:pPr>
              <a:buAutoNum type="arabicPeriod"/>
            </a:pPr>
            <a:r>
              <a:rPr lang="en-US" sz="1200" b="1" dirty="0">
                <a:ea typeface="+mn-lt"/>
                <a:cs typeface="+mn-lt"/>
              </a:rPr>
              <a:t>Inclusive Interface for Elderly Users</a:t>
            </a:r>
            <a:r>
              <a:rPr lang="en-US" sz="1200" dirty="0">
                <a:ea typeface="+mn-lt"/>
                <a:cs typeface="+mn-lt"/>
              </a:rPr>
              <a:t>: Traditional interfaces did not cater to the preferences of elderly users, who had difficulty maneuvering the world wide web to find the news that interests or affects them. This demographic is shown to prefer the convenience of voice-activated applications. This highlighted the need for a user-centered interface that addresses the needs of the elderly population.</a:t>
            </a:r>
            <a:endParaRPr lang="en-US"/>
          </a:p>
          <a:p>
            <a:pPr marL="0" indent="0">
              <a:buNone/>
            </a:pPr>
            <a:endParaRPr lang="en-US" sz="1200" dirty="0"/>
          </a:p>
        </p:txBody>
      </p:sp>
      <p:pic>
        <p:nvPicPr>
          <p:cNvPr id="5" name="Picture 4" descr="Light bulb on yellow background with sketched light beams and cord">
            <a:extLst>
              <a:ext uri="{FF2B5EF4-FFF2-40B4-BE49-F238E27FC236}">
                <a16:creationId xmlns:a16="http://schemas.microsoft.com/office/drawing/2014/main" id="{ABEFDB71-7D59-B684-39E2-E709BE4E48BF}"/>
              </a:ext>
            </a:extLst>
          </p:cNvPr>
          <p:cNvPicPr>
            <a:picLocks noChangeAspect="1"/>
          </p:cNvPicPr>
          <p:nvPr/>
        </p:nvPicPr>
        <p:blipFill rotWithShape="1">
          <a:blip r:embed="rId2"/>
          <a:srcRect l="50942" r="8617" b="3"/>
          <a:stretch/>
        </p:blipFill>
        <p:spPr>
          <a:xfrm>
            <a:off x="7684006" y="10"/>
            <a:ext cx="4507993" cy="6857990"/>
          </a:xfrm>
          <a:prstGeom prst="rect">
            <a:avLst/>
          </a:prstGeom>
        </p:spPr>
      </p:pic>
    </p:spTree>
    <p:extLst>
      <p:ext uri="{BB962C8B-B14F-4D97-AF65-F5344CB8AC3E}">
        <p14:creationId xmlns:p14="http://schemas.microsoft.com/office/powerpoint/2010/main" val="2694702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48EB-58B8-D26C-D65C-88AF337EA7C8}"/>
              </a:ext>
            </a:extLst>
          </p:cNvPr>
          <p:cNvSpPr>
            <a:spLocks noGrp="1"/>
          </p:cNvSpPr>
          <p:nvPr>
            <p:ph type="title"/>
          </p:nvPr>
        </p:nvSpPr>
        <p:spPr/>
        <p:txBody>
          <a:bodyPr/>
          <a:lstStyle/>
          <a:p>
            <a:r>
              <a:rPr lang="en-US" dirty="0"/>
              <a:t>Aim and Objective of Study</a:t>
            </a:r>
          </a:p>
        </p:txBody>
      </p:sp>
      <p:sp>
        <p:nvSpPr>
          <p:cNvPr id="3" name="Content Placeholder 2">
            <a:extLst>
              <a:ext uri="{FF2B5EF4-FFF2-40B4-BE49-F238E27FC236}">
                <a16:creationId xmlns:a16="http://schemas.microsoft.com/office/drawing/2014/main" id="{0FB17C05-B4C3-C799-CA68-FC8E501F2F0E}"/>
              </a:ext>
            </a:extLst>
          </p:cNvPr>
          <p:cNvSpPr>
            <a:spLocks noGrp="1"/>
          </p:cNvSpPr>
          <p:nvPr>
            <p:ph idx="1"/>
          </p:nvPr>
        </p:nvSpPr>
        <p:spPr/>
        <p:txBody>
          <a:bodyPr vert="horz" lIns="91440" tIns="45720" rIns="91440" bIns="45720" rtlCol="0" anchor="t">
            <a:normAutofit/>
          </a:bodyPr>
          <a:lstStyle/>
          <a:p>
            <a:pPr marL="0" indent="0">
              <a:buNone/>
            </a:pPr>
            <a:r>
              <a:rPr lang="en-US" b="1" dirty="0"/>
              <a:t>Aim</a:t>
            </a:r>
          </a:p>
          <a:p>
            <a:pPr marL="0" indent="0">
              <a:buNone/>
            </a:pPr>
            <a:r>
              <a:rPr lang="en-US" sz="1600" dirty="0">
                <a:ea typeface="+mn-lt"/>
                <a:cs typeface="+mn-lt"/>
              </a:rPr>
              <a:t>The aim of this project is to develop a responsive AI voice recognition news application that reduces the time spent searching for or finding relevant news, thus enhancing user experience and engagement.</a:t>
            </a:r>
          </a:p>
          <a:p>
            <a:pPr marL="0" indent="0">
              <a:buNone/>
            </a:pPr>
            <a:r>
              <a:rPr lang="en-US" b="1" dirty="0"/>
              <a:t>Objectives</a:t>
            </a:r>
            <a:endParaRPr lang="en-US"/>
          </a:p>
          <a:p>
            <a:pPr marL="342900" indent="-342900">
              <a:buAutoNum type="arabicPeriod"/>
            </a:pPr>
            <a:r>
              <a:rPr lang="en-US" sz="1600" dirty="0">
                <a:ea typeface="+mn-lt"/>
                <a:cs typeface="+mn-lt"/>
              </a:rPr>
              <a:t>To develop a voice recognition system that accurately transcribes news headlines in real-time.</a:t>
            </a:r>
            <a:endParaRPr lang="en-US" sz="1600" dirty="0"/>
          </a:p>
          <a:p>
            <a:pPr marL="342900" indent="-342900">
              <a:buAutoNum type="arabicPeriod"/>
            </a:pPr>
            <a:r>
              <a:rPr lang="en-US" sz="1600" dirty="0">
                <a:ea typeface="+mn-lt"/>
                <a:cs typeface="+mn-lt"/>
              </a:rPr>
              <a:t>To integrate natural language processing techniques to ensure coherent and relevant news articles are generated.</a:t>
            </a:r>
            <a:endParaRPr lang="en-US" sz="1600"/>
          </a:p>
          <a:p>
            <a:pPr marL="342900" indent="-342900">
              <a:buAutoNum type="arabicPeriod"/>
            </a:pPr>
            <a:r>
              <a:rPr lang="en-US" sz="1600" dirty="0">
                <a:ea typeface="+mn-lt"/>
                <a:cs typeface="+mn-lt"/>
              </a:rPr>
              <a:t>To design a user-centered interface that accommodates elderly people (as well as general audiences) and their preferences for voice-activated news applications.</a:t>
            </a:r>
            <a:endParaRPr lang="en-US" sz="1500"/>
          </a:p>
          <a:p>
            <a:pPr marL="0" indent="0">
              <a:buNone/>
            </a:pPr>
            <a:endParaRPr lang="en-US" b="1" dirty="0"/>
          </a:p>
        </p:txBody>
      </p:sp>
    </p:spTree>
    <p:extLst>
      <p:ext uri="{BB962C8B-B14F-4D97-AF65-F5344CB8AC3E}">
        <p14:creationId xmlns:p14="http://schemas.microsoft.com/office/powerpoint/2010/main" val="1536870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69617-AC5F-4D53-BBB3-0E9E5B648E2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System Analysis &amp; Design</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heck List">
            <a:extLst>
              <a:ext uri="{FF2B5EF4-FFF2-40B4-BE49-F238E27FC236}">
                <a16:creationId xmlns:a16="http://schemas.microsoft.com/office/drawing/2014/main" id="{2B203CB8-DDF4-4B23-5EC0-AEBBB2DC0B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954708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765FFD-5ACC-E1F4-6519-C8311CC7F04C}"/>
              </a:ext>
            </a:extLst>
          </p:cNvPr>
          <p:cNvSpPr>
            <a:spLocks noGrp="1"/>
          </p:cNvSpPr>
          <p:nvPr>
            <p:ph type="title"/>
          </p:nvPr>
        </p:nvSpPr>
        <p:spPr>
          <a:xfrm>
            <a:off x="659234" y="957447"/>
            <a:ext cx="3383280" cy="4943105"/>
          </a:xfrm>
        </p:spPr>
        <p:txBody>
          <a:bodyPr anchor="ctr">
            <a:normAutofit/>
          </a:bodyPr>
          <a:lstStyle/>
          <a:p>
            <a:r>
              <a:rPr lang="en-US" dirty="0"/>
              <a:t>Brief Description of the Existing Systems</a:t>
            </a:r>
          </a:p>
        </p:txBody>
      </p:sp>
      <p:sp>
        <p:nvSpPr>
          <p:cNvPr id="7" name="Rectangle 6">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 name="Content Placeholder 2">
            <a:extLst>
              <a:ext uri="{FF2B5EF4-FFF2-40B4-BE49-F238E27FC236}">
                <a16:creationId xmlns:a16="http://schemas.microsoft.com/office/drawing/2014/main" id="{A2CD1C67-43CE-62D8-7C2A-228F53A044FD}"/>
              </a:ext>
            </a:extLst>
          </p:cNvPr>
          <p:cNvGraphicFramePr>
            <a:graphicFrameLocks noGrp="1"/>
          </p:cNvGraphicFramePr>
          <p:nvPr>
            <p:ph idx="1"/>
            <p:extLst>
              <p:ext uri="{D42A27DB-BD31-4B8C-83A1-F6EECF244321}">
                <p14:modId xmlns:p14="http://schemas.microsoft.com/office/powerpoint/2010/main" val="480469443"/>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14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65FFD-5ACC-E1F4-6519-C8311CC7F04C}"/>
              </a:ext>
            </a:extLst>
          </p:cNvPr>
          <p:cNvSpPr>
            <a:spLocks noGrp="1"/>
          </p:cNvSpPr>
          <p:nvPr>
            <p:ph type="title"/>
          </p:nvPr>
        </p:nvSpPr>
        <p:spPr/>
        <p:txBody>
          <a:bodyPr>
            <a:normAutofit fontScale="90000"/>
          </a:bodyPr>
          <a:lstStyle/>
          <a:p>
            <a:r>
              <a:rPr lang="en-US" dirty="0"/>
              <a:t>Brief Description of the Proposed System</a:t>
            </a:r>
          </a:p>
        </p:txBody>
      </p:sp>
      <p:sp>
        <p:nvSpPr>
          <p:cNvPr id="3" name="Content Placeholder 2">
            <a:extLst>
              <a:ext uri="{FF2B5EF4-FFF2-40B4-BE49-F238E27FC236}">
                <a16:creationId xmlns:a16="http://schemas.microsoft.com/office/drawing/2014/main" id="{999AB333-72F8-F02D-7B56-A57F65DE81D8}"/>
              </a:ext>
            </a:extLst>
          </p:cNvPr>
          <p:cNvSpPr>
            <a:spLocks noGrp="1"/>
          </p:cNvSpPr>
          <p:nvPr>
            <p:ph idx="1"/>
          </p:nvPr>
        </p:nvSpPr>
        <p:spPr>
          <a:xfrm>
            <a:off x="1115568" y="2130642"/>
            <a:ext cx="10168128" cy="4590646"/>
          </a:xfrm>
        </p:spPr>
        <p:txBody>
          <a:bodyPr vert="horz" lIns="91440" tIns="45720" rIns="91440" bIns="45720" rtlCol="0" anchor="t">
            <a:normAutofit fontScale="85000" lnSpcReduction="20000"/>
          </a:bodyPr>
          <a:lstStyle/>
          <a:p>
            <a:pPr marL="0" indent="0">
              <a:buNone/>
            </a:pPr>
            <a:r>
              <a:rPr lang="en-US" dirty="0">
                <a:ea typeface="+mn-lt"/>
                <a:cs typeface="+mn-lt"/>
              </a:rPr>
              <a:t>After careful analysis, a key problem was identified in the aforementioned existing systems:</a:t>
            </a:r>
          </a:p>
          <a:p>
            <a:pPr marL="342900" indent="-342900"/>
            <a:r>
              <a:rPr lang="en-US" dirty="0">
                <a:ea typeface="+mn-lt"/>
                <a:cs typeface="+mn-lt"/>
              </a:rPr>
              <a:t>Many existing voice-controlled news applications offer predefined news sources and limited options for users to tailor their news content. Users may find it challenging to control specific aspects of news delivery, especially choosing from a wide range of </a:t>
            </a:r>
            <a:r>
              <a:rPr lang="en-US">
                <a:ea typeface="+mn-lt"/>
                <a:cs typeface="+mn-lt"/>
              </a:rPr>
              <a:t>sources, filtering by topics, or controlling the depth of news coverage.</a:t>
            </a:r>
            <a:endParaRPr lang="en-US"/>
          </a:p>
          <a:p>
            <a:pPr marL="342900" indent="-342900"/>
            <a:r>
              <a:rPr lang="en-US" dirty="0">
                <a:ea typeface="+mn-lt"/>
                <a:cs typeface="+mn-lt"/>
              </a:rPr>
              <a:t>The proposed AI React News Application using Alan AI addresses this shortcoming by enabling users to have granular control over their news consumption. Users can voice-select from a variety of news sources, specify terms or topics of interest, and adjust the level of detail they receive for each response. This improved customization empowers users to curate a personalized news experience that aligns with their preferences, fostering greater engagement and satisfaction.</a:t>
            </a:r>
            <a:endParaRPr lang="en-US" dirty="0"/>
          </a:p>
        </p:txBody>
      </p:sp>
    </p:spTree>
    <p:extLst>
      <p:ext uri="{BB962C8B-B14F-4D97-AF65-F5344CB8AC3E}">
        <p14:creationId xmlns:p14="http://schemas.microsoft.com/office/powerpoint/2010/main" val="144568993"/>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AccentBoxVTI</vt:lpstr>
      <vt:lpstr>Voice Controlled News Application</vt:lpstr>
      <vt:lpstr>Table Of Contents</vt:lpstr>
      <vt:lpstr>Abstract</vt:lpstr>
      <vt:lpstr>Introduction</vt:lpstr>
      <vt:lpstr>Statement of Problem</vt:lpstr>
      <vt:lpstr>Aim and Objective of Study</vt:lpstr>
      <vt:lpstr>System Analysis &amp; Design</vt:lpstr>
      <vt:lpstr>Brief Description of the Existing Systems</vt:lpstr>
      <vt:lpstr>Brief Description of the Proposed System</vt:lpstr>
      <vt:lpstr>Use-Case Diagram</vt:lpstr>
      <vt:lpstr>Class Diagram</vt:lpstr>
      <vt:lpstr>Activity Diagram</vt:lpstr>
      <vt:lpstr>System Design</vt:lpstr>
      <vt:lpstr>Input Design</vt:lpstr>
      <vt:lpstr>Output Design</vt:lpstr>
      <vt:lpstr>System Architecture</vt:lpstr>
      <vt:lpstr>Program Flowchart</vt:lpstr>
      <vt:lpstr>Source Code Listing</vt:lpstr>
      <vt:lpstr>Source Code Listing</vt:lpstr>
      <vt:lpstr>Source Code Listing</vt:lpstr>
      <vt:lpstr>Source Code Listing</vt:lpstr>
      <vt:lpstr>Running of the Application</vt:lpstr>
      <vt:lpstr>Home Page</vt:lpstr>
      <vt:lpstr>Latest News Input</vt:lpstr>
      <vt:lpstr>Latest News Output</vt:lpstr>
      <vt:lpstr>News Category Input</vt:lpstr>
      <vt:lpstr>News Category Output</vt:lpstr>
      <vt:lpstr>News Topic Input</vt:lpstr>
      <vt:lpstr>News Topic Output</vt:lpstr>
      <vt:lpstr>News Source Input</vt:lpstr>
      <vt:lpstr>News Source Output</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486</cp:revision>
  <dcterms:created xsi:type="dcterms:W3CDTF">2023-08-20T13:57:37Z</dcterms:created>
  <dcterms:modified xsi:type="dcterms:W3CDTF">2023-08-20T16:47:35Z</dcterms:modified>
</cp:coreProperties>
</file>